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420" r:id="rId5"/>
    <p:sldId id="427" r:id="rId6"/>
    <p:sldId id="435" r:id="rId7"/>
    <p:sldId id="432" r:id="rId8"/>
    <p:sldId id="258" r:id="rId9"/>
    <p:sldId id="405" r:id="rId10"/>
    <p:sldId id="447" r:id="rId11"/>
    <p:sldId id="451" r:id="rId12"/>
    <p:sldId id="448" r:id="rId13"/>
    <p:sldId id="409" r:id="rId14"/>
    <p:sldId id="406" r:id="rId15"/>
    <p:sldId id="439" r:id="rId16"/>
    <p:sldId id="442" r:id="rId17"/>
    <p:sldId id="438" r:id="rId18"/>
    <p:sldId id="407" r:id="rId19"/>
    <p:sldId id="408" r:id="rId20"/>
    <p:sldId id="446" r:id="rId21"/>
    <p:sldId id="411" r:id="rId22"/>
    <p:sldId id="412" r:id="rId23"/>
    <p:sldId id="413" r:id="rId24"/>
    <p:sldId id="414" r:id="rId25"/>
    <p:sldId id="450" r:id="rId26"/>
    <p:sldId id="440" r:id="rId27"/>
    <p:sldId id="445" r:id="rId28"/>
    <p:sldId id="449" r:id="rId29"/>
    <p:sldId id="443" r:id="rId30"/>
    <p:sldId id="430" r:id="rId31"/>
    <p:sldId id="437" r:id="rId32"/>
    <p:sldId id="452" r:id="rId33"/>
    <p:sldId id="444" r:id="rId34"/>
    <p:sldId id="441"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ry, Dot" initials="ND" lastIdx="1" clrIdx="0">
    <p:extLst>
      <p:ext uri="{19B8F6BF-5375-455C-9EA6-DF929625EA0E}">
        <p15:presenceInfo xmlns:p15="http://schemas.microsoft.com/office/powerpoint/2012/main" userId="S::dotn@home.ku.edu::50055192-5647-4df9-a470-2f1865508b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0AA4"/>
    <a:srgbClr val="4D50C7"/>
    <a:srgbClr val="CCECFF"/>
    <a:srgbClr val="FFFF99"/>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p:cViewPr varScale="1">
        <p:scale>
          <a:sx n="58" d="100"/>
          <a:sy n="58" d="100"/>
        </p:scale>
        <p:origin x="52" y="656"/>
      </p:cViewPr>
      <p:guideLst/>
    </p:cSldViewPr>
  </p:slideViewPr>
  <p:outlineViewPr>
    <p:cViewPr>
      <p:scale>
        <a:sx n="33" d="100"/>
        <a:sy n="33" d="100"/>
      </p:scale>
      <p:origin x="0" y="-22336"/>
    </p:cViewPr>
  </p:outlineViewPr>
  <p:notesTextViewPr>
    <p:cViewPr>
      <p:scale>
        <a:sx n="1" d="1"/>
        <a:sy n="1" d="1"/>
      </p:scale>
      <p:origin x="0" y="0"/>
    </p:cViewPr>
  </p:notesTextViewPr>
  <p:sorterViewPr>
    <p:cViewPr varScale="1">
      <p:scale>
        <a:sx n="100" d="100"/>
        <a:sy n="100" d="100"/>
      </p:scale>
      <p:origin x="0" y="-6516"/>
    </p:cViewPr>
  </p:sorterViewPr>
  <p:notesViewPr>
    <p:cSldViewPr snapToGrid="0">
      <p:cViewPr>
        <p:scale>
          <a:sx n="100" d="100"/>
          <a:sy n="100" d="100"/>
        </p:scale>
        <p:origin x="464" y="-6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2400" dirty="0"/>
              <a:t>Gender of Stoplight Participants (n=27)</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19D-43F0-8543-AD4C27C9F90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19D-43F0-8543-AD4C27C9F90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19D-43F0-8543-AD4C27C9F90B}"/>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Demographics!$A$2:$A$4</c:f>
              <c:strCache>
                <c:ptCount val="3"/>
                <c:pt idx="0">
                  <c:v>Male</c:v>
                </c:pt>
                <c:pt idx="1">
                  <c:v>Female</c:v>
                </c:pt>
                <c:pt idx="2">
                  <c:v>Other</c:v>
                </c:pt>
              </c:strCache>
            </c:strRef>
          </c:cat>
          <c:val>
            <c:numRef>
              <c:f>Demographics!$C$2:$C$4</c:f>
              <c:numCache>
                <c:formatCode>0.0%</c:formatCode>
                <c:ptCount val="3"/>
                <c:pt idx="0">
                  <c:v>0.44400000000000001</c:v>
                </c:pt>
                <c:pt idx="1">
                  <c:v>0.51900000000000002</c:v>
                </c:pt>
                <c:pt idx="2">
                  <c:v>3.6999999999999998E-2</c:v>
                </c:pt>
              </c:numCache>
            </c:numRef>
          </c:val>
          <c:extLst>
            <c:ext xmlns:c16="http://schemas.microsoft.com/office/drawing/2014/chart" uri="{C3380CC4-5D6E-409C-BE32-E72D297353CC}">
              <c16:uniqueId val="{00000006-419D-43F0-8543-AD4C27C9F90B}"/>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2800" dirty="0"/>
              <a:t>Age of Stoplight Participants</a:t>
            </a:r>
            <a:r>
              <a:rPr lang="en-US" sz="2800" baseline="0" dirty="0"/>
              <a:t> (n=26)</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7639446809460994E-2"/>
          <c:y val="0.1666038233141966"/>
          <c:w val="0.91236055319053899"/>
          <c:h val="0.73514087218593116"/>
        </c:manualLayout>
      </c:layout>
      <c:barChart>
        <c:barDir val="col"/>
        <c:grouping val="clustered"/>
        <c:varyColors val="0"/>
        <c:ser>
          <c:idx val="0"/>
          <c:order val="0"/>
          <c:spPr>
            <a:solidFill>
              <a:schemeClr val="accent1"/>
            </a:solidFill>
            <a:ln>
              <a:noFill/>
            </a:ln>
            <a:effectLst/>
          </c:spPr>
          <c:invertIfNegative val="0"/>
          <c:cat>
            <c:strRef>
              <c:f>Demographics!$A$7:$A$12</c:f>
              <c:strCache>
                <c:ptCount val="6"/>
                <c:pt idx="0">
                  <c:v>Under 18</c:v>
                </c:pt>
                <c:pt idx="1">
                  <c:v>18 to 24</c:v>
                </c:pt>
                <c:pt idx="2">
                  <c:v>25 to 34</c:v>
                </c:pt>
                <c:pt idx="3">
                  <c:v>35 to 44</c:v>
                </c:pt>
                <c:pt idx="4">
                  <c:v>45 to 60</c:v>
                </c:pt>
                <c:pt idx="5">
                  <c:v>60+</c:v>
                </c:pt>
              </c:strCache>
            </c:strRef>
          </c:cat>
          <c:val>
            <c:numRef>
              <c:f>Demographics!$C$7:$C$12</c:f>
              <c:numCache>
                <c:formatCode>0.0%</c:formatCode>
                <c:ptCount val="6"/>
                <c:pt idx="0">
                  <c:v>3.7999999999999999E-2</c:v>
                </c:pt>
                <c:pt idx="1">
                  <c:v>0.308</c:v>
                </c:pt>
                <c:pt idx="2">
                  <c:v>0.38500000000000001</c:v>
                </c:pt>
                <c:pt idx="3">
                  <c:v>0.115</c:v>
                </c:pt>
                <c:pt idx="4">
                  <c:v>0.154</c:v>
                </c:pt>
                <c:pt idx="5">
                  <c:v>0</c:v>
                </c:pt>
              </c:numCache>
            </c:numRef>
          </c:val>
          <c:extLst>
            <c:ext xmlns:c16="http://schemas.microsoft.com/office/drawing/2014/chart" uri="{C3380CC4-5D6E-409C-BE32-E72D297353CC}">
              <c16:uniqueId val="{00000000-14AA-45A2-8EE6-F955B80ACB54}"/>
            </c:ext>
          </c:extLst>
        </c:ser>
        <c:dLbls>
          <c:showLegendKey val="0"/>
          <c:showVal val="0"/>
          <c:showCatName val="0"/>
          <c:showSerName val="0"/>
          <c:showPercent val="0"/>
          <c:showBubbleSize val="0"/>
        </c:dLbls>
        <c:gapWidth val="219"/>
        <c:overlap val="-27"/>
        <c:axId val="593884976"/>
        <c:axId val="593882024"/>
      </c:barChart>
      <c:catAx>
        <c:axId val="593884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93882024"/>
        <c:crosses val="autoZero"/>
        <c:auto val="1"/>
        <c:lblAlgn val="ctr"/>
        <c:lblOffset val="100"/>
        <c:noMultiLvlLbl val="0"/>
      </c:catAx>
      <c:valAx>
        <c:axId val="593882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3884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543365-B45D-4B76-8B9A-4C9981571F7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11A47D2-46EE-4501-8827-503AA04D32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73C141-6513-44A1-8C61-D6BF7AF100B8}" type="datetimeFigureOut">
              <a:rPr lang="en-US" smtClean="0"/>
              <a:t>7/30/2021</a:t>
            </a:fld>
            <a:endParaRPr lang="en-US" dirty="0"/>
          </a:p>
        </p:txBody>
      </p:sp>
      <p:sp>
        <p:nvSpPr>
          <p:cNvPr id="4" name="Footer Placeholder 3">
            <a:extLst>
              <a:ext uri="{FF2B5EF4-FFF2-40B4-BE49-F238E27FC236}">
                <a16:creationId xmlns:a16="http://schemas.microsoft.com/office/drawing/2014/main" id="{8617A0C0-3027-4D39-B4AE-DFFA7C9E10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FC23A9F-A0A1-4D7D-B4FA-2B9050B07B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25CBFB-7CB9-4B74-B009-DB2A8830B501}" type="slidenum">
              <a:rPr lang="en-US" smtClean="0"/>
              <a:t>‹#›</a:t>
            </a:fld>
            <a:endParaRPr lang="en-US" dirty="0"/>
          </a:p>
        </p:txBody>
      </p:sp>
    </p:spTree>
    <p:extLst>
      <p:ext uri="{BB962C8B-B14F-4D97-AF65-F5344CB8AC3E}">
        <p14:creationId xmlns:p14="http://schemas.microsoft.com/office/powerpoint/2010/main" val="36757452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475058-B1A1-4185-B3B7-8EC4B2F8552C}" type="datetimeFigureOut">
              <a:rPr lang="en-US" smtClean="0"/>
              <a:t>7/30/2021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BBB5C8-D08B-4C85-9169-BD6E2E8410BF}" type="slidenum">
              <a:rPr lang="en-US" smtClean="0"/>
              <a:t>‹#›</a:t>
            </a:fld>
            <a:endParaRPr lang="en-US" dirty="0"/>
          </a:p>
        </p:txBody>
      </p:sp>
    </p:spTree>
    <p:extLst>
      <p:ext uri="{BB962C8B-B14F-4D97-AF65-F5344CB8AC3E}">
        <p14:creationId xmlns:p14="http://schemas.microsoft.com/office/powerpoint/2010/main" val="317923271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456308"/>
            <a:ext cx="5608320" cy="3660458"/>
          </a:xfrm>
        </p:spPr>
        <p:txBody>
          <a:bodyPr/>
          <a:lstStyle/>
          <a:p>
            <a:endParaRPr lang="en-US" sz="1800" dirty="0"/>
          </a:p>
        </p:txBody>
      </p:sp>
    </p:spTree>
    <p:extLst>
      <p:ext uri="{BB962C8B-B14F-4D97-AF65-F5344CB8AC3E}">
        <p14:creationId xmlns:p14="http://schemas.microsoft.com/office/powerpoint/2010/main" val="1910742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1044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95246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2471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a:t>
            </a:r>
          </a:p>
          <a:p>
            <a:r>
              <a:rPr lang="en-US" dirty="0"/>
              <a:t>Review food groups in detail.</a:t>
            </a:r>
            <a:br>
              <a:rPr lang="en-US" dirty="0"/>
            </a:br>
            <a:r>
              <a:rPr lang="en-US" dirty="0"/>
              <a:t>Review My Plate concepts.</a:t>
            </a:r>
            <a:br>
              <a:rPr lang="en-US" dirty="0"/>
            </a:br>
            <a:r>
              <a:rPr lang="en-US" dirty="0"/>
              <a:t>Discuss </a:t>
            </a:r>
            <a:br>
              <a:rPr lang="en-US" dirty="0"/>
            </a:br>
            <a:endParaRPr lang="en-US" dirty="0"/>
          </a:p>
          <a:p>
            <a:endParaRPr lang="en-US" dirty="0"/>
          </a:p>
          <a:p>
            <a:r>
              <a:rPr lang="en-US" dirty="0"/>
              <a:t>Tips for delivering sessions </a:t>
            </a:r>
          </a:p>
          <a:p>
            <a:r>
              <a:rPr lang="en-US" dirty="0"/>
              <a:t>In introducing food lists, </a:t>
            </a:r>
          </a:p>
          <a:p>
            <a:r>
              <a:rPr lang="en-US" dirty="0"/>
              <a:t>Note that not ALL foods are on the list—it is a guide and would be very long if all foods were included. Emphasize choosing more foods from the GREEN list. If we can get people to eat more foods from the GREEN list and fewer from the other lists, that is a win!</a:t>
            </a:r>
          </a:p>
          <a:p>
            <a:r>
              <a:rPr lang="en-US" dirty="0"/>
              <a:t>Try to emphasize what foods they already eat from the GREEN list—encourage them to try new foods from that list.</a:t>
            </a:r>
          </a:p>
          <a:p>
            <a:r>
              <a:rPr lang="en-US" dirty="0"/>
              <a:t>Provide guidance for My Plate activity—some participants may put 10 foods on their plate, others will not choose a balanced meal. Encourage them to choose foods from the correct groups. </a:t>
            </a:r>
            <a:br>
              <a:rPr lang="en-US" dirty="0"/>
            </a:br>
            <a:r>
              <a:rPr lang="en-US" dirty="0"/>
              <a:t>Discussion of sticker activity, before and after, is as important as the actual activity of placing stickers.</a:t>
            </a:r>
          </a:p>
        </p:txBody>
      </p:sp>
    </p:spTree>
    <p:extLst>
      <p:ext uri="{BB962C8B-B14F-4D97-AF65-F5344CB8AC3E}">
        <p14:creationId xmlns:p14="http://schemas.microsoft.com/office/powerpoint/2010/main" val="1923360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3713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7313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2289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7428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982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5359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376503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1758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9724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2536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6998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1625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632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1691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2983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4190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3886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3791" y="1122363"/>
            <a:ext cx="7494105"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013791" y="3602038"/>
            <a:ext cx="749410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9" descr="D:\LSI Work Files\LifeSpanSigFiles\LifeSpanSig_eps\WMFs\LifeSpan_CMYK_UnitHorz.wmf"/>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628667" y="5334531"/>
            <a:ext cx="3299420" cy="90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13982" y="2881222"/>
            <a:ext cx="3289749" cy="2070340"/>
          </a:xfrm>
          <a:prstGeom prst="rect">
            <a:avLst/>
          </a:prstGeom>
        </p:spPr>
      </p:pic>
    </p:spTree>
    <p:extLst>
      <p:ext uri="{BB962C8B-B14F-4D97-AF65-F5344CB8AC3E}">
        <p14:creationId xmlns:p14="http://schemas.microsoft.com/office/powerpoint/2010/main" val="177694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788306B-CD7C-4478-88C0-CB212E0D2052}" type="slidenum">
              <a:rPr lang="en-US" smtClean="0"/>
              <a:t>‹#›</a:t>
            </a:fld>
            <a:endParaRPr lang="en-US" dirty="0"/>
          </a:p>
        </p:txBody>
      </p:sp>
    </p:spTree>
    <p:extLst>
      <p:ext uri="{BB962C8B-B14F-4D97-AF65-F5344CB8AC3E}">
        <p14:creationId xmlns:p14="http://schemas.microsoft.com/office/powerpoint/2010/main" val="2283703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788306B-CD7C-4478-88C0-CB212E0D2052}" type="slidenum">
              <a:rPr lang="en-US" smtClean="0"/>
              <a:t>‹#›</a:t>
            </a:fld>
            <a:endParaRPr lang="en-US" dirty="0"/>
          </a:p>
        </p:txBody>
      </p:sp>
    </p:spTree>
    <p:extLst>
      <p:ext uri="{BB962C8B-B14F-4D97-AF65-F5344CB8AC3E}">
        <p14:creationId xmlns:p14="http://schemas.microsoft.com/office/powerpoint/2010/main" val="3733992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1332563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788306B-CD7C-4478-88C0-CB212E0D2052}" type="slidenum">
              <a:rPr lang="en-US" smtClean="0"/>
              <a:t>‹#›</a:t>
            </a:fld>
            <a:endParaRPr lang="en-US" dirty="0"/>
          </a:p>
        </p:txBody>
      </p:sp>
    </p:spTree>
    <p:extLst>
      <p:ext uri="{BB962C8B-B14F-4D97-AF65-F5344CB8AC3E}">
        <p14:creationId xmlns:p14="http://schemas.microsoft.com/office/powerpoint/2010/main" val="3611694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788306B-CD7C-4478-88C0-CB212E0D2052}" type="slidenum">
              <a:rPr lang="en-US" smtClean="0"/>
              <a:t>‹#›</a:t>
            </a:fld>
            <a:endParaRPr lang="en-US" dirty="0"/>
          </a:p>
        </p:txBody>
      </p:sp>
    </p:spTree>
    <p:extLst>
      <p:ext uri="{BB962C8B-B14F-4D97-AF65-F5344CB8AC3E}">
        <p14:creationId xmlns:p14="http://schemas.microsoft.com/office/powerpoint/2010/main" val="2643805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788306B-CD7C-4478-88C0-CB212E0D2052}" type="slidenum">
              <a:rPr lang="en-US" smtClean="0"/>
              <a:t>‹#›</a:t>
            </a:fld>
            <a:endParaRPr lang="en-US" dirty="0"/>
          </a:p>
        </p:txBody>
      </p:sp>
    </p:spTree>
    <p:extLst>
      <p:ext uri="{BB962C8B-B14F-4D97-AF65-F5344CB8AC3E}">
        <p14:creationId xmlns:p14="http://schemas.microsoft.com/office/powerpoint/2010/main" val="3710334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788306B-CD7C-4478-88C0-CB212E0D2052}" type="slidenum">
              <a:rPr lang="en-US" smtClean="0"/>
              <a:t>‹#›</a:t>
            </a:fld>
            <a:endParaRPr lang="en-US" dirty="0"/>
          </a:p>
        </p:txBody>
      </p:sp>
    </p:spTree>
    <p:extLst>
      <p:ext uri="{BB962C8B-B14F-4D97-AF65-F5344CB8AC3E}">
        <p14:creationId xmlns:p14="http://schemas.microsoft.com/office/powerpoint/2010/main" val="1322583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788306B-CD7C-4478-88C0-CB212E0D2052}" type="slidenum">
              <a:rPr lang="en-US" smtClean="0"/>
              <a:t>‹#›</a:t>
            </a:fld>
            <a:endParaRPr lang="en-US" dirty="0"/>
          </a:p>
        </p:txBody>
      </p:sp>
    </p:spTree>
    <p:extLst>
      <p:ext uri="{BB962C8B-B14F-4D97-AF65-F5344CB8AC3E}">
        <p14:creationId xmlns:p14="http://schemas.microsoft.com/office/powerpoint/2010/main" val="2728960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788306B-CD7C-4478-88C0-CB212E0D2052}" type="slidenum">
              <a:rPr lang="en-US" smtClean="0"/>
              <a:t>‹#›</a:t>
            </a:fld>
            <a:endParaRPr lang="en-US" dirty="0"/>
          </a:p>
        </p:txBody>
      </p:sp>
    </p:spTree>
    <p:extLst>
      <p:ext uri="{BB962C8B-B14F-4D97-AF65-F5344CB8AC3E}">
        <p14:creationId xmlns:p14="http://schemas.microsoft.com/office/powerpoint/2010/main" val="1938644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788306B-CD7C-4478-88C0-CB212E0D2052}" type="slidenum">
              <a:rPr lang="en-US" smtClean="0"/>
              <a:t>‹#›</a:t>
            </a:fld>
            <a:endParaRPr lang="en-US" dirty="0"/>
          </a:p>
        </p:txBody>
      </p:sp>
    </p:spTree>
    <p:extLst>
      <p:ext uri="{BB962C8B-B14F-4D97-AF65-F5344CB8AC3E}">
        <p14:creationId xmlns:p14="http://schemas.microsoft.com/office/powerpoint/2010/main" val="716247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alpha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0" y="6494930"/>
            <a:ext cx="12192000" cy="338554"/>
          </a:xfrm>
          <a:prstGeom prst="rect">
            <a:avLst/>
          </a:prstGeom>
          <a:solidFill>
            <a:srgbClr val="FFFF99"/>
          </a:solidFill>
        </p:spPr>
        <p:txBody>
          <a:bodyPr wrap="square" rtlCol="0">
            <a:spAutoFit/>
          </a:bodyPr>
          <a:lstStyle/>
          <a:p>
            <a:pPr algn="ctr"/>
            <a:r>
              <a:rPr lang="en-US" sz="1600" b="1" dirty="0">
                <a:solidFill>
                  <a:schemeClr val="accent5">
                    <a:lumMod val="75000"/>
                  </a:schemeClr>
                </a:solidFill>
              </a:rPr>
              <a:t>Kansas</a:t>
            </a:r>
            <a:r>
              <a:rPr lang="en-US" sz="1600" b="1" baseline="0" dirty="0">
                <a:solidFill>
                  <a:schemeClr val="accent5">
                    <a:lumMod val="75000"/>
                  </a:schemeClr>
                </a:solidFill>
              </a:rPr>
              <a:t> Disability and Health Program       </a:t>
            </a:r>
            <a:r>
              <a:rPr lang="en-US" sz="1600" b="1" i="1" baseline="0" dirty="0">
                <a:solidFill>
                  <a:schemeClr val="accent5">
                    <a:lumMod val="75000"/>
                  </a:schemeClr>
                </a:solidFill>
              </a:rPr>
              <a:t>Kansans with disabilities can be healthy!</a:t>
            </a:r>
            <a:endParaRPr lang="en-US" sz="1600" b="1" i="1" dirty="0">
              <a:solidFill>
                <a:schemeClr val="accent5">
                  <a:lumMod val="75000"/>
                </a:schemeClr>
              </a:solidFill>
            </a:endParaRPr>
          </a:p>
        </p:txBody>
      </p:sp>
    </p:spTree>
    <p:extLst>
      <p:ext uri="{BB962C8B-B14F-4D97-AF65-F5344CB8AC3E}">
        <p14:creationId xmlns:p14="http://schemas.microsoft.com/office/powerpoint/2010/main" val="1674338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dotn@ku.edu"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package" Target="../embeddings/Microsoft_Word_Document.docx"/><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Word_Document2.docx"/><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247" y="488404"/>
            <a:ext cx="11691293" cy="1188448"/>
          </a:xfrm>
        </p:spPr>
        <p:txBody>
          <a:bodyPr>
            <a:normAutofit/>
          </a:bodyPr>
          <a:lstStyle/>
          <a:p>
            <a:r>
              <a:rPr lang="en-US" sz="6600" b="1" i="1" dirty="0">
                <a:latin typeface="+mn-lt"/>
              </a:rPr>
              <a:t>Stoplight Healthy Living</a:t>
            </a:r>
          </a:p>
        </p:txBody>
      </p:sp>
      <p:sp>
        <p:nvSpPr>
          <p:cNvPr id="3" name="Subtitle 2"/>
          <p:cNvSpPr>
            <a:spLocks noGrp="1"/>
          </p:cNvSpPr>
          <p:nvPr>
            <p:ph type="subTitle" idx="1"/>
          </p:nvPr>
        </p:nvSpPr>
        <p:spPr>
          <a:xfrm>
            <a:off x="1351723" y="1676851"/>
            <a:ext cx="8004118" cy="4842481"/>
          </a:xfrm>
        </p:spPr>
        <p:txBody>
          <a:bodyPr>
            <a:normAutofit/>
          </a:bodyPr>
          <a:lstStyle/>
          <a:p>
            <a:endParaRPr lang="en-US" dirty="0"/>
          </a:p>
          <a:p>
            <a:r>
              <a:rPr lang="en-US" sz="4000" b="1" dirty="0"/>
              <a:t>Train the Trainer Webinar</a:t>
            </a:r>
          </a:p>
          <a:p>
            <a:endParaRPr lang="en-US" sz="4000"/>
          </a:p>
          <a:p>
            <a:r>
              <a:rPr lang="en-US" sz="4000"/>
              <a:t>Presented </a:t>
            </a:r>
            <a:r>
              <a:rPr lang="en-US" sz="4000" dirty="0"/>
              <a:t>by </a:t>
            </a:r>
          </a:p>
          <a:p>
            <a:r>
              <a:rPr lang="en-US" sz="4000" dirty="0"/>
              <a:t>Kim Bruns &amp; Dot Nary</a:t>
            </a:r>
          </a:p>
          <a:p>
            <a:endParaRPr lang="en-US" sz="4000" dirty="0"/>
          </a:p>
          <a:p>
            <a:endParaRPr lang="en-US" sz="4000" dirty="0"/>
          </a:p>
          <a:p>
            <a:endParaRPr lang="en-US" sz="4000" dirty="0"/>
          </a:p>
          <a:p>
            <a:endParaRPr lang="en-US" sz="4000" dirty="0"/>
          </a:p>
          <a:p>
            <a:endParaRPr lang="en-US" sz="4000" dirty="0"/>
          </a:p>
          <a:p>
            <a:endParaRPr lang="en-US" sz="4000" dirty="0"/>
          </a:p>
          <a:p>
            <a:endParaRPr lang="en-US" sz="3600" dirty="0"/>
          </a:p>
          <a:p>
            <a:endParaRPr lang="en-US" sz="3600" dirty="0"/>
          </a:p>
        </p:txBody>
      </p:sp>
    </p:spTree>
    <p:extLst>
      <p:ext uri="{BB962C8B-B14F-4D97-AF65-F5344CB8AC3E}">
        <p14:creationId xmlns:p14="http://schemas.microsoft.com/office/powerpoint/2010/main" val="2453750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4C6C-8140-45A0-BA65-1BE2EA432EC9}"/>
              </a:ext>
            </a:extLst>
          </p:cNvPr>
          <p:cNvSpPr>
            <a:spLocks noGrp="1"/>
          </p:cNvSpPr>
          <p:nvPr>
            <p:ph type="title"/>
          </p:nvPr>
        </p:nvSpPr>
        <p:spPr>
          <a:xfrm>
            <a:off x="838200" y="353291"/>
            <a:ext cx="10515600" cy="762001"/>
          </a:xfrm>
        </p:spPr>
        <p:txBody>
          <a:bodyPr>
            <a:normAutofit/>
          </a:bodyPr>
          <a:lstStyle/>
          <a:p>
            <a:pPr algn="ctr"/>
            <a:r>
              <a:rPr lang="en-US" b="1" dirty="0"/>
              <a:t>Participant Goals</a:t>
            </a:r>
          </a:p>
        </p:txBody>
      </p:sp>
      <p:sp>
        <p:nvSpPr>
          <p:cNvPr id="3" name="Content Placeholder 2">
            <a:extLst>
              <a:ext uri="{FF2B5EF4-FFF2-40B4-BE49-F238E27FC236}">
                <a16:creationId xmlns:a16="http://schemas.microsoft.com/office/drawing/2014/main" id="{7DC6D3A2-D438-4150-BBC3-9AEE6564707F}"/>
              </a:ext>
            </a:extLst>
          </p:cNvPr>
          <p:cNvSpPr>
            <a:spLocks noGrp="1"/>
          </p:cNvSpPr>
          <p:nvPr>
            <p:ph sz="half" idx="1"/>
          </p:nvPr>
        </p:nvSpPr>
        <p:spPr>
          <a:xfrm>
            <a:off x="249382" y="1350818"/>
            <a:ext cx="8428453" cy="4611833"/>
          </a:xfrm>
        </p:spPr>
        <p:txBody>
          <a:bodyPr>
            <a:normAutofit/>
          </a:bodyPr>
          <a:lstStyle/>
          <a:p>
            <a:pPr marL="0" indent="0" algn="ctr">
              <a:buNone/>
            </a:pPr>
            <a:endParaRPr lang="en-US" sz="3600" dirty="0"/>
          </a:p>
          <a:p>
            <a:pPr marL="914400" lvl="1" indent="-457200">
              <a:buAutoNum type="arabicPeriod"/>
            </a:pPr>
            <a:r>
              <a:rPr lang="en-US" sz="4000" dirty="0"/>
              <a:t>Be healthy</a:t>
            </a:r>
          </a:p>
          <a:p>
            <a:pPr marL="914400" lvl="1" indent="-457200">
              <a:buAutoNum type="arabicPeriod"/>
            </a:pPr>
            <a:r>
              <a:rPr lang="en-US" sz="4000" dirty="0"/>
              <a:t>Have fun</a:t>
            </a:r>
          </a:p>
          <a:p>
            <a:pPr marL="914400" lvl="1" indent="-457200">
              <a:buAutoNum type="arabicPeriod"/>
            </a:pPr>
            <a:r>
              <a:rPr lang="en-US" sz="4000" dirty="0"/>
              <a:t>Value self-determination in making healthy choices</a:t>
            </a:r>
          </a:p>
          <a:p>
            <a:pPr marL="914400" lvl="1" indent="-457200">
              <a:buAutoNum type="arabicPeriod"/>
            </a:pPr>
            <a:r>
              <a:rPr lang="en-US" sz="4000" dirty="0"/>
              <a:t>Support each other</a:t>
            </a:r>
          </a:p>
          <a:p>
            <a:pPr marL="914400" lvl="1" indent="-457200">
              <a:buAutoNum type="arabicPeriod"/>
            </a:pPr>
            <a:r>
              <a:rPr lang="en-US" sz="4000" dirty="0"/>
              <a:t>Make small changes every day</a:t>
            </a:r>
          </a:p>
        </p:txBody>
      </p:sp>
      <p:pic>
        <p:nvPicPr>
          <p:cNvPr id="5" name="Picture 4" descr="Lady holding a kebab."/>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934515" y="2220072"/>
            <a:ext cx="3414812" cy="2601394"/>
          </a:xfrm>
          <a:prstGeom prst="rect">
            <a:avLst/>
          </a:prstGeom>
        </p:spPr>
      </p:pic>
      <p:sp>
        <p:nvSpPr>
          <p:cNvPr id="4" name="Slide Number Placeholder 3">
            <a:extLst>
              <a:ext uri="{FF2B5EF4-FFF2-40B4-BE49-F238E27FC236}">
                <a16:creationId xmlns:a16="http://schemas.microsoft.com/office/drawing/2014/main" id="{AB3E6E01-FBD0-4EE8-AEFF-1F0A1DE09D2D}"/>
              </a:ext>
            </a:extLst>
          </p:cNvPr>
          <p:cNvSpPr>
            <a:spLocks noGrp="1"/>
          </p:cNvSpPr>
          <p:nvPr>
            <p:ph type="sldNum" sz="quarter" idx="12"/>
          </p:nvPr>
        </p:nvSpPr>
        <p:spPr>
          <a:xfrm>
            <a:off x="8852034" y="6462858"/>
            <a:ext cx="3339966" cy="395142"/>
          </a:xfrm>
        </p:spPr>
        <p:txBody>
          <a:bodyPr/>
          <a:lstStyle/>
          <a:p>
            <a:r>
              <a:rPr lang="en-US" dirty="0"/>
              <a:t>                                             </a:t>
            </a:r>
            <a:fld id="{5788306B-CD7C-4478-88C0-CB212E0D2052}" type="slidenum">
              <a:rPr lang="en-US" smtClean="0"/>
              <a:t>10</a:t>
            </a:fld>
            <a:r>
              <a:rPr lang="en-US" dirty="0"/>
              <a:t>   K</a:t>
            </a:r>
          </a:p>
        </p:txBody>
      </p:sp>
    </p:spTree>
    <p:extLst>
      <p:ext uri="{BB962C8B-B14F-4D97-AF65-F5344CB8AC3E}">
        <p14:creationId xmlns:p14="http://schemas.microsoft.com/office/powerpoint/2010/main" val="3869779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3127C-3213-43B0-AA1F-62C759C2D293}"/>
              </a:ext>
            </a:extLst>
          </p:cNvPr>
          <p:cNvSpPr>
            <a:spLocks noGrp="1"/>
          </p:cNvSpPr>
          <p:nvPr>
            <p:ph type="title"/>
          </p:nvPr>
        </p:nvSpPr>
        <p:spPr>
          <a:xfrm>
            <a:off x="838200" y="290945"/>
            <a:ext cx="10515600" cy="803565"/>
          </a:xfrm>
        </p:spPr>
        <p:txBody>
          <a:bodyPr>
            <a:normAutofit/>
          </a:bodyPr>
          <a:lstStyle/>
          <a:p>
            <a:pPr algn="ctr"/>
            <a:r>
              <a:rPr lang="en-US" b="1" dirty="0"/>
              <a:t>Session Content</a:t>
            </a:r>
          </a:p>
        </p:txBody>
      </p:sp>
      <p:sp>
        <p:nvSpPr>
          <p:cNvPr id="3" name="Content Placeholder 2">
            <a:extLst>
              <a:ext uri="{FF2B5EF4-FFF2-40B4-BE49-F238E27FC236}">
                <a16:creationId xmlns:a16="http://schemas.microsoft.com/office/drawing/2014/main" id="{BBE32F1D-5FCB-46FE-8D68-34FB6F48FF70}"/>
              </a:ext>
            </a:extLst>
          </p:cNvPr>
          <p:cNvSpPr>
            <a:spLocks noGrp="1"/>
          </p:cNvSpPr>
          <p:nvPr>
            <p:ph sz="half" idx="1"/>
          </p:nvPr>
        </p:nvSpPr>
        <p:spPr>
          <a:xfrm>
            <a:off x="242046" y="1427018"/>
            <a:ext cx="7717389" cy="4919994"/>
          </a:xfrm>
        </p:spPr>
        <p:txBody>
          <a:bodyPr>
            <a:normAutofit/>
          </a:bodyPr>
          <a:lstStyle/>
          <a:p>
            <a:r>
              <a:rPr lang="en-US" sz="3900" dirty="0"/>
              <a:t>Designed to be delivered in six ~1.5 hour consecutive weekly sessions to groups of 6-8 participants</a:t>
            </a:r>
          </a:p>
          <a:p>
            <a:r>
              <a:rPr lang="en-US" sz="3900" dirty="0"/>
              <a:t>Common across all sessions</a:t>
            </a:r>
          </a:p>
          <a:p>
            <a:pPr lvl="1"/>
            <a:r>
              <a:rPr lang="en-US" sz="3200" dirty="0"/>
              <a:t>Information on healthy behaviors</a:t>
            </a:r>
          </a:p>
          <a:p>
            <a:pPr lvl="1"/>
            <a:r>
              <a:rPr lang="en-US" sz="3200" dirty="0"/>
              <a:t>Activities to reinforce new knowledge or put it into practice</a:t>
            </a:r>
          </a:p>
          <a:p>
            <a:pPr lvl="1"/>
            <a:r>
              <a:rPr lang="en-US" sz="3200" dirty="0"/>
              <a:t>A healthy snack to demonstrate that healthy foods can be delicious </a:t>
            </a:r>
          </a:p>
          <a:p>
            <a:pPr marL="914400" lvl="2" indent="0">
              <a:buNone/>
            </a:pPr>
            <a:endParaRPr lang="en-US" sz="2800" dirty="0"/>
          </a:p>
        </p:txBody>
      </p:sp>
      <p:pic>
        <p:nvPicPr>
          <p:cNvPr id="5" name="Content Placeholder 4" descr="A person riding a bike.">
            <a:extLst>
              <a:ext uri="{FF2B5EF4-FFF2-40B4-BE49-F238E27FC236}">
                <a16:creationId xmlns:a16="http://schemas.microsoft.com/office/drawing/2014/main" id="{D27C812E-725A-4988-8E36-06F95696DDA5}"/>
              </a:ext>
            </a:extLst>
          </p:cNvPr>
          <p:cNvPicPr>
            <a:picLocks noGrp="1" noChangeAspect="1"/>
          </p:cNvPicPr>
          <p:nvPr>
            <p:ph sz="half" idx="2"/>
          </p:nvPr>
        </p:nvPicPr>
        <p:blipFill>
          <a:blip r:embed="rId3"/>
          <a:stretch>
            <a:fillRect/>
          </a:stretch>
        </p:blipFill>
        <p:spPr>
          <a:xfrm>
            <a:off x="8111835" y="2279073"/>
            <a:ext cx="3519055" cy="2676327"/>
          </a:xfrm>
          <a:prstGeom prst="rect">
            <a:avLst/>
          </a:prstGeom>
        </p:spPr>
      </p:pic>
      <p:sp>
        <p:nvSpPr>
          <p:cNvPr id="4" name="Slide Number Placeholder 3">
            <a:extLst>
              <a:ext uri="{FF2B5EF4-FFF2-40B4-BE49-F238E27FC236}">
                <a16:creationId xmlns:a16="http://schemas.microsoft.com/office/drawing/2014/main" id="{B119509E-52D5-4633-B490-E6E0198A6F01}"/>
              </a:ext>
            </a:extLst>
          </p:cNvPr>
          <p:cNvSpPr>
            <a:spLocks noGrp="1"/>
          </p:cNvSpPr>
          <p:nvPr>
            <p:ph type="sldNum" sz="quarter" idx="12"/>
          </p:nvPr>
        </p:nvSpPr>
        <p:spPr>
          <a:xfrm>
            <a:off x="8928233" y="6460837"/>
            <a:ext cx="3020290" cy="397163"/>
          </a:xfrm>
        </p:spPr>
        <p:txBody>
          <a:bodyPr/>
          <a:lstStyle/>
          <a:p>
            <a:r>
              <a:rPr lang="en-US" dirty="0"/>
              <a:t>                                            </a:t>
            </a:r>
            <a:fld id="{5788306B-CD7C-4478-88C0-CB212E0D2052}" type="slidenum">
              <a:rPr lang="en-US" smtClean="0"/>
              <a:t>11</a:t>
            </a:fld>
            <a:r>
              <a:rPr lang="en-US" dirty="0"/>
              <a:t>  K</a:t>
            </a:r>
          </a:p>
        </p:txBody>
      </p:sp>
    </p:spTree>
    <p:extLst>
      <p:ext uri="{BB962C8B-B14F-4D97-AF65-F5344CB8AC3E}">
        <p14:creationId xmlns:p14="http://schemas.microsoft.com/office/powerpoint/2010/main" val="2202855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34F6-4C63-4D8A-9A72-7C2777C06ECF}"/>
              </a:ext>
            </a:extLst>
          </p:cNvPr>
          <p:cNvSpPr>
            <a:spLocks noGrp="1"/>
          </p:cNvSpPr>
          <p:nvPr>
            <p:ph type="title"/>
          </p:nvPr>
        </p:nvSpPr>
        <p:spPr/>
        <p:txBody>
          <a:bodyPr>
            <a:normAutofit/>
          </a:bodyPr>
          <a:lstStyle/>
          <a:p>
            <a:pPr algn="ctr"/>
            <a:r>
              <a:rPr lang="en-US" b="1" dirty="0"/>
              <a:t>Introduction to Manual</a:t>
            </a:r>
          </a:p>
        </p:txBody>
      </p:sp>
      <p:sp>
        <p:nvSpPr>
          <p:cNvPr id="3" name="Content Placeholder 2">
            <a:extLst>
              <a:ext uri="{FF2B5EF4-FFF2-40B4-BE49-F238E27FC236}">
                <a16:creationId xmlns:a16="http://schemas.microsoft.com/office/drawing/2014/main" id="{F9C90E4A-111C-4E0D-9E6E-FC5E0CE73813}"/>
              </a:ext>
            </a:extLst>
          </p:cNvPr>
          <p:cNvSpPr>
            <a:spLocks noGrp="1"/>
          </p:cNvSpPr>
          <p:nvPr>
            <p:ph sz="half" idx="1"/>
          </p:nvPr>
        </p:nvSpPr>
        <p:spPr>
          <a:xfrm>
            <a:off x="535710" y="1825625"/>
            <a:ext cx="5183165" cy="4351338"/>
          </a:xfrm>
        </p:spPr>
        <p:txBody>
          <a:bodyPr>
            <a:normAutofit/>
          </a:bodyPr>
          <a:lstStyle/>
          <a:p>
            <a:r>
              <a:rPr lang="en-US" sz="3200" dirty="0"/>
              <a:t>Facilitator/participant ratio</a:t>
            </a:r>
          </a:p>
          <a:p>
            <a:r>
              <a:rPr lang="en-US" sz="3200" dirty="0"/>
              <a:t>Including other attendees</a:t>
            </a:r>
          </a:p>
          <a:p>
            <a:r>
              <a:rPr lang="en-US" sz="3200" dirty="0"/>
              <a:t>Setting/equipment</a:t>
            </a:r>
          </a:p>
          <a:p>
            <a:r>
              <a:rPr lang="en-US" sz="3200" dirty="0"/>
              <a:t>Estimates of session times</a:t>
            </a:r>
          </a:p>
          <a:p>
            <a:r>
              <a:rPr lang="en-US" sz="3200" dirty="0"/>
              <a:t>Sequence of snack activities</a:t>
            </a:r>
          </a:p>
          <a:p>
            <a:r>
              <a:rPr lang="en-US" sz="3200" dirty="0"/>
              <a:t>Evaluations and facilitator checklists</a:t>
            </a:r>
          </a:p>
        </p:txBody>
      </p:sp>
      <p:sp>
        <p:nvSpPr>
          <p:cNvPr id="4" name="Content Placeholder 3">
            <a:extLst>
              <a:ext uri="{FF2B5EF4-FFF2-40B4-BE49-F238E27FC236}">
                <a16:creationId xmlns:a16="http://schemas.microsoft.com/office/drawing/2014/main" id="{39CBB4A5-D461-47B8-B4B6-BCB06C37745E}"/>
              </a:ext>
            </a:extLst>
          </p:cNvPr>
          <p:cNvSpPr>
            <a:spLocks noGrp="1"/>
          </p:cNvSpPr>
          <p:nvPr>
            <p:ph sz="half" idx="2"/>
          </p:nvPr>
        </p:nvSpPr>
        <p:spPr>
          <a:xfrm>
            <a:off x="5827363" y="1825625"/>
            <a:ext cx="5450237" cy="3993284"/>
          </a:xfrm>
        </p:spPr>
        <p:txBody>
          <a:bodyPr>
            <a:normAutofit/>
          </a:bodyPr>
          <a:lstStyle/>
          <a:p>
            <a:r>
              <a:rPr lang="en-US" sz="3200" dirty="0"/>
              <a:t>Physical activity for participants who use wheelchairs</a:t>
            </a:r>
          </a:p>
          <a:p>
            <a:r>
              <a:rPr lang="en-US" sz="3200" dirty="0"/>
              <a:t>Support needs of participants</a:t>
            </a:r>
          </a:p>
          <a:p>
            <a:r>
              <a:rPr lang="en-US" sz="3200" dirty="0"/>
              <a:t>Prompts between sessions</a:t>
            </a:r>
          </a:p>
          <a:p>
            <a:r>
              <a:rPr lang="en-US" sz="3200" dirty="0"/>
              <a:t>Taking photographs</a:t>
            </a:r>
          </a:p>
          <a:p>
            <a:r>
              <a:rPr lang="en-US" sz="3200" dirty="0"/>
              <a:t>Frequently asked questions</a:t>
            </a:r>
          </a:p>
          <a:p>
            <a:endParaRPr lang="en-US" dirty="0"/>
          </a:p>
        </p:txBody>
      </p:sp>
      <p:sp>
        <p:nvSpPr>
          <p:cNvPr id="5" name="Slide Number Placeholder 4">
            <a:extLst>
              <a:ext uri="{FF2B5EF4-FFF2-40B4-BE49-F238E27FC236}">
                <a16:creationId xmlns:a16="http://schemas.microsoft.com/office/drawing/2014/main" id="{A3DC3310-C3CB-43FA-9E09-7D39504B46A0}"/>
              </a:ext>
            </a:extLst>
          </p:cNvPr>
          <p:cNvSpPr>
            <a:spLocks noGrp="1"/>
          </p:cNvSpPr>
          <p:nvPr>
            <p:ph type="sldNum" sz="quarter" idx="12"/>
          </p:nvPr>
        </p:nvSpPr>
        <p:spPr>
          <a:xfrm>
            <a:off x="8966734" y="6492875"/>
            <a:ext cx="3045691" cy="480292"/>
          </a:xfrm>
        </p:spPr>
        <p:txBody>
          <a:bodyPr/>
          <a:lstStyle/>
          <a:p>
            <a:r>
              <a:rPr lang="en-US" dirty="0"/>
              <a:t>                                             </a:t>
            </a:r>
            <a:fld id="{5788306B-CD7C-4478-88C0-CB212E0D2052}" type="slidenum">
              <a:rPr lang="en-US" smtClean="0"/>
              <a:t>12</a:t>
            </a:fld>
            <a:r>
              <a:rPr lang="en-US" dirty="0"/>
              <a:t> K</a:t>
            </a:r>
          </a:p>
        </p:txBody>
      </p:sp>
    </p:spTree>
    <p:extLst>
      <p:ext uri="{BB962C8B-B14F-4D97-AF65-F5344CB8AC3E}">
        <p14:creationId xmlns:p14="http://schemas.microsoft.com/office/powerpoint/2010/main" val="77633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BF50A-3F6A-4DA9-B4AC-592A3BA769C6}"/>
              </a:ext>
            </a:extLst>
          </p:cNvPr>
          <p:cNvSpPr>
            <a:spLocks noGrp="1"/>
          </p:cNvSpPr>
          <p:nvPr>
            <p:ph type="title"/>
          </p:nvPr>
        </p:nvSpPr>
        <p:spPr/>
        <p:txBody>
          <a:bodyPr/>
          <a:lstStyle/>
          <a:p>
            <a:pPr algn="ctr"/>
            <a:r>
              <a:rPr lang="en-US" b="1" dirty="0"/>
              <a:t>Setting/Equipment</a:t>
            </a:r>
            <a:br>
              <a:rPr lang="en-US" dirty="0"/>
            </a:br>
            <a:endParaRPr lang="en-US" dirty="0"/>
          </a:p>
        </p:txBody>
      </p:sp>
      <p:sp>
        <p:nvSpPr>
          <p:cNvPr id="5" name="Content Placeholder 4">
            <a:extLst>
              <a:ext uri="{FF2B5EF4-FFF2-40B4-BE49-F238E27FC236}">
                <a16:creationId xmlns:a16="http://schemas.microsoft.com/office/drawing/2014/main" id="{93A3C55B-9B05-441A-90A6-717F94856C7D}"/>
              </a:ext>
            </a:extLst>
          </p:cNvPr>
          <p:cNvSpPr>
            <a:spLocks noGrp="1"/>
          </p:cNvSpPr>
          <p:nvPr>
            <p:ph idx="1"/>
          </p:nvPr>
        </p:nvSpPr>
        <p:spPr>
          <a:xfrm>
            <a:off x="643095" y="1567543"/>
            <a:ext cx="10710705" cy="4609420"/>
          </a:xfrm>
        </p:spPr>
        <p:txBody>
          <a:bodyPr/>
          <a:lstStyle/>
          <a:p>
            <a:pPr marL="0" indent="0">
              <a:buNone/>
            </a:pPr>
            <a:r>
              <a:rPr lang="en-US" sz="3600" dirty="0"/>
              <a:t>To deliver Stoplight sessions, the following are required:</a:t>
            </a:r>
          </a:p>
          <a:p>
            <a:r>
              <a:rPr lang="en-US" dirty="0"/>
              <a:t>a large room with tables and chairs that allows participants to both move around and do seated activities </a:t>
            </a:r>
          </a:p>
          <a:p>
            <a:r>
              <a:rPr lang="en-US" dirty="0"/>
              <a:t>equipment including a large screen and speakers to project videos and music for a group (not just a laptop)</a:t>
            </a:r>
          </a:p>
          <a:p>
            <a:r>
              <a:rPr lang="en-US" dirty="0"/>
              <a:t>internet access for programs and for technical assistance meetings</a:t>
            </a:r>
          </a:p>
          <a:p>
            <a:r>
              <a:rPr lang="en-US" dirty="0"/>
              <a:t>kitchen facilities to prepare and clean up after snacks</a:t>
            </a:r>
          </a:p>
          <a:p>
            <a:endParaRPr lang="en-US" dirty="0"/>
          </a:p>
          <a:p>
            <a:endParaRPr lang="en-US" dirty="0"/>
          </a:p>
        </p:txBody>
      </p:sp>
      <p:sp>
        <p:nvSpPr>
          <p:cNvPr id="3" name="Footer Placeholder 2">
            <a:extLst>
              <a:ext uri="{FF2B5EF4-FFF2-40B4-BE49-F238E27FC236}">
                <a16:creationId xmlns:a16="http://schemas.microsoft.com/office/drawing/2014/main" id="{EF705548-579E-489C-8B17-FE353F244818}"/>
              </a:ext>
            </a:extLst>
          </p:cNvPr>
          <p:cNvSpPr>
            <a:spLocks noGrp="1"/>
          </p:cNvSpPr>
          <p:nvPr>
            <p:ph type="ftr" sz="quarter" idx="11"/>
          </p:nvPr>
        </p:nvSpPr>
        <p:spPr>
          <a:xfrm>
            <a:off x="4138863" y="6492875"/>
            <a:ext cx="8531483" cy="363683"/>
          </a:xfrm>
        </p:spPr>
        <p:txBody>
          <a:bodyPr/>
          <a:lstStyle/>
          <a:p>
            <a:r>
              <a:rPr lang="en-US" dirty="0"/>
              <a:t>                                                                                                                                  13K</a:t>
            </a:r>
          </a:p>
        </p:txBody>
      </p:sp>
    </p:spTree>
    <p:extLst>
      <p:ext uri="{BB962C8B-B14F-4D97-AF65-F5344CB8AC3E}">
        <p14:creationId xmlns:p14="http://schemas.microsoft.com/office/powerpoint/2010/main" val="6568981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4BFFE-3136-4CDA-B578-29429B96146F}"/>
              </a:ext>
            </a:extLst>
          </p:cNvPr>
          <p:cNvSpPr>
            <a:spLocks noGrp="1"/>
          </p:cNvSpPr>
          <p:nvPr>
            <p:ph type="title"/>
          </p:nvPr>
        </p:nvSpPr>
        <p:spPr>
          <a:xfrm>
            <a:off x="939800" y="139700"/>
            <a:ext cx="10414000" cy="622299"/>
          </a:xfrm>
        </p:spPr>
        <p:txBody>
          <a:bodyPr>
            <a:noAutofit/>
          </a:bodyPr>
          <a:lstStyle/>
          <a:p>
            <a:pPr algn="ctr"/>
            <a:r>
              <a:rPr lang="en-US" b="1" dirty="0"/>
              <a:t>Delivering the Sessions</a:t>
            </a:r>
          </a:p>
        </p:txBody>
      </p:sp>
      <p:sp>
        <p:nvSpPr>
          <p:cNvPr id="3" name="Content Placeholder 2">
            <a:extLst>
              <a:ext uri="{FF2B5EF4-FFF2-40B4-BE49-F238E27FC236}">
                <a16:creationId xmlns:a16="http://schemas.microsoft.com/office/drawing/2014/main" id="{95EF0434-3E57-4F31-8198-40E2867E0E80}"/>
              </a:ext>
            </a:extLst>
          </p:cNvPr>
          <p:cNvSpPr>
            <a:spLocks noGrp="1"/>
          </p:cNvSpPr>
          <p:nvPr>
            <p:ph sz="half" idx="1"/>
          </p:nvPr>
        </p:nvSpPr>
        <p:spPr>
          <a:xfrm>
            <a:off x="88900" y="761999"/>
            <a:ext cx="10160000" cy="5575301"/>
          </a:xfrm>
        </p:spPr>
        <p:txBody>
          <a:bodyPr>
            <a:noAutofit/>
          </a:bodyPr>
          <a:lstStyle/>
          <a:p>
            <a:r>
              <a:rPr lang="en-US" sz="3200" dirty="0"/>
              <a:t>Review materials before the sessions</a:t>
            </a:r>
          </a:p>
          <a:p>
            <a:r>
              <a:rPr lang="en-US" sz="3200" dirty="0"/>
              <a:t>Aim to use session plan scripts loosely—not word for word</a:t>
            </a:r>
          </a:p>
          <a:p>
            <a:r>
              <a:rPr lang="en-US" sz="3200" dirty="0"/>
              <a:t>Encourage participation by asking participants </a:t>
            </a:r>
            <a:br>
              <a:rPr lang="en-US" sz="3200" dirty="0"/>
            </a:br>
            <a:r>
              <a:rPr lang="en-US" sz="3200" dirty="0"/>
              <a:t>to distribute materials, soliciting show of hands,</a:t>
            </a:r>
            <a:br>
              <a:rPr lang="en-US" sz="3200" dirty="0"/>
            </a:br>
            <a:r>
              <a:rPr lang="en-US" sz="3200" dirty="0"/>
              <a:t> etc.</a:t>
            </a:r>
          </a:p>
          <a:p>
            <a:r>
              <a:rPr lang="en-US" sz="3200" dirty="0"/>
              <a:t>Facilitate peer support for participants</a:t>
            </a:r>
          </a:p>
          <a:p>
            <a:r>
              <a:rPr lang="en-US" sz="3200" dirty="0"/>
              <a:t>Show that small changes can make a big difference</a:t>
            </a:r>
          </a:p>
          <a:p>
            <a:r>
              <a:rPr lang="en-US" sz="3200" dirty="0"/>
              <a:t>Make it fun!</a:t>
            </a:r>
          </a:p>
          <a:p>
            <a:r>
              <a:rPr lang="en-US" sz="3200" dirty="0"/>
              <a:t>Take photos and send them to us—they will help us to promote the program!</a:t>
            </a:r>
            <a:br>
              <a:rPr lang="en-US" sz="3200" dirty="0"/>
            </a:br>
            <a:endParaRPr lang="en-US" sz="3200" dirty="0"/>
          </a:p>
        </p:txBody>
      </p:sp>
      <p:pic>
        <p:nvPicPr>
          <p:cNvPr id="5" name="Content Placeholder 4" descr="A group of people sitting at a table.">
            <a:extLst>
              <a:ext uri="{FF2B5EF4-FFF2-40B4-BE49-F238E27FC236}">
                <a16:creationId xmlns:a16="http://schemas.microsoft.com/office/drawing/2014/main" id="{C5BCF971-AFF1-4D5B-8F6D-F032BAF4C6A0}"/>
              </a:ext>
            </a:extLst>
          </p:cNvPr>
          <p:cNvPicPr>
            <a:picLocks noGrp="1" noChangeAspect="1"/>
          </p:cNvPicPr>
          <p:nvPr>
            <p:ph sz="half" idx="2"/>
          </p:nvPr>
        </p:nvPicPr>
        <p:blipFill>
          <a:blip r:embed="rId3"/>
          <a:stretch>
            <a:fillRect/>
          </a:stretch>
        </p:blipFill>
        <p:spPr>
          <a:xfrm>
            <a:off x="8974364" y="1955211"/>
            <a:ext cx="3128736" cy="2504701"/>
          </a:xfrm>
          <a:prstGeom prst="rect">
            <a:avLst/>
          </a:prstGeom>
        </p:spPr>
      </p:pic>
      <p:sp>
        <p:nvSpPr>
          <p:cNvPr id="4" name="Slide Number Placeholder 3">
            <a:extLst>
              <a:ext uri="{FF2B5EF4-FFF2-40B4-BE49-F238E27FC236}">
                <a16:creationId xmlns:a16="http://schemas.microsoft.com/office/drawing/2014/main" id="{EFAA5CB5-0CA9-4BDC-924B-F68EC2376D13}"/>
              </a:ext>
            </a:extLst>
          </p:cNvPr>
          <p:cNvSpPr>
            <a:spLocks noGrp="1"/>
          </p:cNvSpPr>
          <p:nvPr>
            <p:ph type="sldNum" sz="quarter" idx="12"/>
          </p:nvPr>
        </p:nvSpPr>
        <p:spPr>
          <a:xfrm>
            <a:off x="8822355" y="6534727"/>
            <a:ext cx="3211946" cy="323273"/>
          </a:xfrm>
        </p:spPr>
        <p:txBody>
          <a:bodyPr/>
          <a:lstStyle/>
          <a:p>
            <a:r>
              <a:rPr lang="en-US" dirty="0"/>
              <a:t>                                            </a:t>
            </a:r>
            <a:fld id="{5788306B-CD7C-4478-88C0-CB212E0D2052}" type="slidenum">
              <a:rPr lang="en-US" smtClean="0"/>
              <a:t>14</a:t>
            </a:fld>
            <a:r>
              <a:rPr lang="en-US" dirty="0"/>
              <a:t> K</a:t>
            </a:r>
          </a:p>
        </p:txBody>
      </p:sp>
    </p:spTree>
    <p:extLst>
      <p:ext uri="{BB962C8B-B14F-4D97-AF65-F5344CB8AC3E}">
        <p14:creationId xmlns:p14="http://schemas.microsoft.com/office/powerpoint/2010/main" val="599265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A4893-6239-438E-AC50-E227EE826DC6}"/>
              </a:ext>
            </a:extLst>
          </p:cNvPr>
          <p:cNvSpPr>
            <a:spLocks noGrp="1"/>
          </p:cNvSpPr>
          <p:nvPr>
            <p:ph type="title"/>
          </p:nvPr>
        </p:nvSpPr>
        <p:spPr>
          <a:xfrm>
            <a:off x="838200" y="365126"/>
            <a:ext cx="10515600" cy="618548"/>
          </a:xfrm>
        </p:spPr>
        <p:txBody>
          <a:bodyPr>
            <a:noAutofit/>
          </a:bodyPr>
          <a:lstStyle/>
          <a:p>
            <a:pPr algn="ctr"/>
            <a:r>
              <a:rPr lang="en-US" b="1" dirty="0"/>
              <a:t>Session Themes</a:t>
            </a:r>
          </a:p>
        </p:txBody>
      </p:sp>
      <p:sp>
        <p:nvSpPr>
          <p:cNvPr id="3" name="Content Placeholder 2">
            <a:extLst>
              <a:ext uri="{FF2B5EF4-FFF2-40B4-BE49-F238E27FC236}">
                <a16:creationId xmlns:a16="http://schemas.microsoft.com/office/drawing/2014/main" id="{24EB572E-9D6A-4ABC-9BBA-982E8DABD5E2}"/>
              </a:ext>
            </a:extLst>
          </p:cNvPr>
          <p:cNvSpPr>
            <a:spLocks noGrp="1"/>
          </p:cNvSpPr>
          <p:nvPr>
            <p:ph sz="half" idx="1"/>
          </p:nvPr>
        </p:nvSpPr>
        <p:spPr>
          <a:xfrm>
            <a:off x="318655" y="1489364"/>
            <a:ext cx="7793180" cy="4687599"/>
          </a:xfrm>
        </p:spPr>
        <p:txBody>
          <a:bodyPr>
            <a:noAutofit/>
          </a:bodyPr>
          <a:lstStyle/>
          <a:p>
            <a:pPr marL="0" indent="0">
              <a:buNone/>
            </a:pPr>
            <a:r>
              <a:rPr lang="en-US" sz="3600" dirty="0"/>
              <a:t>		</a:t>
            </a:r>
            <a:endParaRPr lang="en-US" sz="3600" i="1" dirty="0"/>
          </a:p>
          <a:p>
            <a:pPr marL="457200" lvl="1" indent="0">
              <a:buNone/>
            </a:pPr>
            <a:r>
              <a:rPr lang="en-US" sz="3600" dirty="0"/>
              <a:t>1.   Introduction to the Program</a:t>
            </a:r>
          </a:p>
          <a:p>
            <a:pPr marL="457200" lvl="1" indent="0">
              <a:buNone/>
            </a:pPr>
            <a:r>
              <a:rPr lang="en-US" sz="3600" dirty="0"/>
              <a:t>2.   Get Moving</a:t>
            </a:r>
          </a:p>
          <a:p>
            <a:pPr marL="457200" lvl="1" indent="0">
              <a:buNone/>
            </a:pPr>
            <a:r>
              <a:rPr lang="en-US" sz="3600" dirty="0"/>
              <a:t>3.   Healthy Drinks and Snacks</a:t>
            </a:r>
          </a:p>
          <a:p>
            <a:pPr marL="457200" lvl="1" indent="0">
              <a:buNone/>
            </a:pPr>
            <a:r>
              <a:rPr lang="en-US" sz="3600" dirty="0"/>
              <a:t>4.   Healthy Meal Preparation</a:t>
            </a:r>
          </a:p>
          <a:p>
            <a:pPr marL="457200" lvl="1" indent="0">
              <a:buNone/>
            </a:pPr>
            <a:r>
              <a:rPr lang="en-US" sz="3600" dirty="0"/>
              <a:t>5.   Shopping for Healthy Foods</a:t>
            </a:r>
          </a:p>
          <a:p>
            <a:pPr marL="457200" lvl="1" indent="0">
              <a:buNone/>
            </a:pPr>
            <a:r>
              <a:rPr lang="en-US" sz="3600" dirty="0"/>
              <a:t>6. 	  Healthy Eating Out &amp; Celebration!</a:t>
            </a:r>
          </a:p>
        </p:txBody>
      </p:sp>
      <p:pic>
        <p:nvPicPr>
          <p:cNvPr id="5" name="Content Placeholder 4" descr="Bowls of food sitting on a table.">
            <a:extLst>
              <a:ext uri="{FF2B5EF4-FFF2-40B4-BE49-F238E27FC236}">
                <a16:creationId xmlns:a16="http://schemas.microsoft.com/office/drawing/2014/main" id="{80F5E22E-3D54-4621-970A-C5F253AF9D98}"/>
              </a:ext>
            </a:extLst>
          </p:cNvPr>
          <p:cNvPicPr>
            <a:picLocks noGrp="1" noChangeAspect="1"/>
          </p:cNvPicPr>
          <p:nvPr>
            <p:ph sz="half" idx="2"/>
          </p:nvPr>
        </p:nvPicPr>
        <p:blipFill>
          <a:blip r:embed="rId3"/>
          <a:stretch>
            <a:fillRect/>
          </a:stretch>
        </p:blipFill>
        <p:spPr>
          <a:xfrm>
            <a:off x="8458200" y="1715835"/>
            <a:ext cx="2895600" cy="4247790"/>
          </a:xfrm>
          <a:prstGeom prst="rect">
            <a:avLst/>
          </a:prstGeom>
        </p:spPr>
      </p:pic>
      <p:sp>
        <p:nvSpPr>
          <p:cNvPr id="4" name="Slide Number Placeholder 3">
            <a:extLst>
              <a:ext uri="{FF2B5EF4-FFF2-40B4-BE49-F238E27FC236}">
                <a16:creationId xmlns:a16="http://schemas.microsoft.com/office/drawing/2014/main" id="{9650C62D-2A40-4494-97F6-3699906ED303}"/>
              </a:ext>
            </a:extLst>
          </p:cNvPr>
          <p:cNvSpPr>
            <a:spLocks noGrp="1"/>
          </p:cNvSpPr>
          <p:nvPr>
            <p:ph type="sldNum" sz="quarter" idx="12"/>
          </p:nvPr>
        </p:nvSpPr>
        <p:spPr>
          <a:xfrm>
            <a:off x="9336188" y="6492874"/>
            <a:ext cx="2743200" cy="643948"/>
          </a:xfrm>
        </p:spPr>
        <p:txBody>
          <a:bodyPr/>
          <a:lstStyle/>
          <a:p>
            <a:r>
              <a:rPr lang="en-US" dirty="0"/>
              <a:t>                                      </a:t>
            </a:r>
            <a:fld id="{5788306B-CD7C-4478-88C0-CB212E0D2052}" type="slidenum">
              <a:rPr lang="en-US" smtClean="0"/>
              <a:t>15</a:t>
            </a:fld>
            <a:r>
              <a:rPr lang="en-US" dirty="0"/>
              <a:t>  K</a:t>
            </a:r>
          </a:p>
        </p:txBody>
      </p:sp>
    </p:spTree>
    <p:extLst>
      <p:ext uri="{BB962C8B-B14F-4D97-AF65-F5344CB8AC3E}">
        <p14:creationId xmlns:p14="http://schemas.microsoft.com/office/powerpoint/2010/main" val="573566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A6BE-EA95-4E2C-BD59-5E917A8C7734}"/>
              </a:ext>
            </a:extLst>
          </p:cNvPr>
          <p:cNvSpPr>
            <a:spLocks noGrp="1"/>
          </p:cNvSpPr>
          <p:nvPr>
            <p:ph type="title"/>
          </p:nvPr>
        </p:nvSpPr>
        <p:spPr/>
        <p:txBody>
          <a:bodyPr/>
          <a:lstStyle/>
          <a:p>
            <a:pPr algn="ctr"/>
            <a:r>
              <a:rPr lang="en-US" sz="4000" b="1" dirty="0"/>
              <a:t>Session</a:t>
            </a:r>
            <a:r>
              <a:rPr lang="en-US" b="1" dirty="0"/>
              <a:t> One: Introduction</a:t>
            </a:r>
            <a:br>
              <a:rPr lang="en-US" dirty="0"/>
            </a:br>
            <a:endParaRPr lang="en-US" dirty="0">
              <a:latin typeface="+mn-lt"/>
            </a:endParaRPr>
          </a:p>
        </p:txBody>
      </p:sp>
      <p:sp>
        <p:nvSpPr>
          <p:cNvPr id="3" name="Content Placeholder 2">
            <a:extLst>
              <a:ext uri="{FF2B5EF4-FFF2-40B4-BE49-F238E27FC236}">
                <a16:creationId xmlns:a16="http://schemas.microsoft.com/office/drawing/2014/main" id="{D8C75AF0-DC15-449B-BF59-6B0522BFE666}"/>
              </a:ext>
            </a:extLst>
          </p:cNvPr>
          <p:cNvSpPr>
            <a:spLocks noGrp="1"/>
          </p:cNvSpPr>
          <p:nvPr>
            <p:ph sz="half" idx="1"/>
          </p:nvPr>
        </p:nvSpPr>
        <p:spPr>
          <a:xfrm>
            <a:off x="214746" y="1558636"/>
            <a:ext cx="6674784" cy="4759037"/>
          </a:xfrm>
        </p:spPr>
        <p:txBody>
          <a:bodyPr>
            <a:normAutofit/>
          </a:bodyPr>
          <a:lstStyle/>
          <a:p>
            <a:pPr lvl="1"/>
            <a:r>
              <a:rPr lang="en-US" sz="2800" dirty="0">
                <a:solidFill>
                  <a:srgbClr val="FF0000"/>
                </a:solidFill>
              </a:rPr>
              <a:t>**Pre-program evaluation**</a:t>
            </a:r>
          </a:p>
          <a:p>
            <a:pPr lvl="1"/>
            <a:r>
              <a:rPr lang="en-US" sz="2800" dirty="0"/>
              <a:t>Introduce the Stoplight concept of food groups: GREEN, YELLOW and RED</a:t>
            </a:r>
          </a:p>
          <a:p>
            <a:pPr lvl="1"/>
            <a:r>
              <a:rPr lang="en-US" sz="2800" dirty="0"/>
              <a:t>Discuss groups of foods that participants report eating often</a:t>
            </a:r>
          </a:p>
          <a:p>
            <a:pPr lvl="1"/>
            <a:r>
              <a:rPr lang="en-US" sz="2800" dirty="0"/>
              <a:t>Use My Plate placemat and pictorial food cards to a assemble healthy meal</a:t>
            </a:r>
          </a:p>
          <a:p>
            <a:pPr lvl="1"/>
            <a:r>
              <a:rPr lang="en-US" sz="2800" dirty="0"/>
              <a:t>Plan to put GREEN, YELLOW and RED stickers on appropriate foods at home (e.g., green on fresh apples, yellow on low fat yogurt, and red on cookies)</a:t>
            </a:r>
          </a:p>
          <a:p>
            <a:pPr marL="457200" lvl="1" indent="0">
              <a:buNone/>
            </a:pPr>
            <a:endParaRPr lang="en-US" sz="2800" dirty="0"/>
          </a:p>
          <a:p>
            <a:pPr lvl="1"/>
            <a:endParaRPr lang="en-US" sz="3200" dirty="0"/>
          </a:p>
        </p:txBody>
      </p:sp>
      <p:pic>
        <p:nvPicPr>
          <p:cNvPr id="5" name="Content Placeholder 4" descr="Food groups with food cards placed in their respective groups.">
            <a:extLst>
              <a:ext uri="{FF2B5EF4-FFF2-40B4-BE49-F238E27FC236}">
                <a16:creationId xmlns:a16="http://schemas.microsoft.com/office/drawing/2014/main" id="{39312EED-5F3C-4850-852F-2D7679EEFEF9}"/>
              </a:ext>
            </a:extLst>
          </p:cNvPr>
          <p:cNvPicPr>
            <a:picLocks noGrp="1" noChangeAspect="1"/>
          </p:cNvPicPr>
          <p:nvPr>
            <p:ph sz="half" idx="2"/>
          </p:nvPr>
        </p:nvPicPr>
        <p:blipFill>
          <a:blip r:embed="rId3"/>
          <a:stretch>
            <a:fillRect/>
          </a:stretch>
        </p:blipFill>
        <p:spPr>
          <a:xfrm>
            <a:off x="7696200" y="2058858"/>
            <a:ext cx="4225636" cy="3884871"/>
          </a:xfrm>
          <a:prstGeom prst="rect">
            <a:avLst/>
          </a:prstGeom>
        </p:spPr>
      </p:pic>
      <p:sp>
        <p:nvSpPr>
          <p:cNvPr id="4" name="Slide Number Placeholder 3">
            <a:extLst>
              <a:ext uri="{FF2B5EF4-FFF2-40B4-BE49-F238E27FC236}">
                <a16:creationId xmlns:a16="http://schemas.microsoft.com/office/drawing/2014/main" id="{1B762B62-3997-4D3A-B3C7-109BC18F0623}"/>
              </a:ext>
            </a:extLst>
          </p:cNvPr>
          <p:cNvSpPr>
            <a:spLocks noGrp="1"/>
          </p:cNvSpPr>
          <p:nvPr>
            <p:ph type="sldNum" sz="quarter" idx="12"/>
          </p:nvPr>
        </p:nvSpPr>
        <p:spPr>
          <a:xfrm>
            <a:off x="8880764" y="6479599"/>
            <a:ext cx="3311236" cy="378401"/>
          </a:xfrm>
        </p:spPr>
        <p:txBody>
          <a:bodyPr/>
          <a:lstStyle/>
          <a:p>
            <a:r>
              <a:rPr lang="en-US" dirty="0"/>
              <a:t>                                            </a:t>
            </a:r>
            <a:fld id="{5788306B-CD7C-4478-88C0-CB212E0D2052}" type="slidenum">
              <a:rPr lang="en-US" smtClean="0"/>
              <a:t>16</a:t>
            </a:fld>
            <a:r>
              <a:rPr lang="en-US" dirty="0"/>
              <a:t>  K</a:t>
            </a:r>
          </a:p>
        </p:txBody>
      </p:sp>
    </p:spTree>
    <p:extLst>
      <p:ext uri="{BB962C8B-B14F-4D97-AF65-F5344CB8AC3E}">
        <p14:creationId xmlns:p14="http://schemas.microsoft.com/office/powerpoint/2010/main" val="3428725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91990C-2E8E-4819-80D5-225870AE7E34}"/>
              </a:ext>
            </a:extLst>
          </p:cNvPr>
          <p:cNvSpPr>
            <a:spLocks noGrp="1"/>
          </p:cNvSpPr>
          <p:nvPr>
            <p:ph type="title"/>
          </p:nvPr>
        </p:nvSpPr>
        <p:spPr/>
        <p:txBody>
          <a:bodyPr/>
          <a:lstStyle/>
          <a:p>
            <a:pPr algn="ctr"/>
            <a:r>
              <a:rPr lang="en-US" b="1" dirty="0"/>
              <a:t>Session Two: Get Moving</a:t>
            </a:r>
          </a:p>
        </p:txBody>
      </p:sp>
      <p:sp>
        <p:nvSpPr>
          <p:cNvPr id="6" name="Content Placeholder 5">
            <a:extLst>
              <a:ext uri="{FF2B5EF4-FFF2-40B4-BE49-F238E27FC236}">
                <a16:creationId xmlns:a16="http://schemas.microsoft.com/office/drawing/2014/main" id="{DD7B361D-60EA-43D8-915D-C345C9B26EE9}"/>
              </a:ext>
            </a:extLst>
          </p:cNvPr>
          <p:cNvSpPr>
            <a:spLocks noGrp="1"/>
          </p:cNvSpPr>
          <p:nvPr>
            <p:ph idx="1"/>
          </p:nvPr>
        </p:nvSpPr>
        <p:spPr/>
        <p:txBody>
          <a:bodyPr>
            <a:normAutofit lnSpcReduction="10000"/>
          </a:bodyPr>
          <a:lstStyle/>
          <a:p>
            <a:r>
              <a:rPr lang="en-US" sz="3600" dirty="0"/>
              <a:t>Check-in on what foods were labeled at home</a:t>
            </a:r>
          </a:p>
          <a:p>
            <a:r>
              <a:rPr lang="en-US" sz="3600" dirty="0"/>
              <a:t>Discuss what exercise does to your body to make it healthy </a:t>
            </a:r>
          </a:p>
          <a:p>
            <a:r>
              <a:rPr lang="en-US" sz="3600" dirty="0"/>
              <a:t>Think of different ways to increase physical activity</a:t>
            </a:r>
          </a:p>
          <a:p>
            <a:r>
              <a:rPr lang="en-US" sz="3600" dirty="0"/>
              <a:t>Exercise to a video routine</a:t>
            </a:r>
          </a:p>
          <a:p>
            <a:pPr marL="0" indent="0">
              <a:buNone/>
            </a:pPr>
            <a:br>
              <a:rPr lang="en-US" sz="3600" dirty="0"/>
            </a:br>
            <a:r>
              <a:rPr lang="en-US" sz="3600" dirty="0">
                <a:solidFill>
                  <a:srgbClr val="FF0000"/>
                </a:solidFill>
              </a:rPr>
              <a:t>**Post session evaluation**</a:t>
            </a:r>
            <a:br>
              <a:rPr lang="en-US" sz="3600" dirty="0"/>
            </a:br>
            <a:endParaRPr lang="en-US" sz="3600" dirty="0"/>
          </a:p>
        </p:txBody>
      </p:sp>
      <p:sp>
        <p:nvSpPr>
          <p:cNvPr id="4" name="Slide Number Placeholder 3">
            <a:extLst>
              <a:ext uri="{FF2B5EF4-FFF2-40B4-BE49-F238E27FC236}">
                <a16:creationId xmlns:a16="http://schemas.microsoft.com/office/drawing/2014/main" id="{E3AF595A-A3B6-4821-AE92-684DD9B1EE5D}"/>
              </a:ext>
            </a:extLst>
          </p:cNvPr>
          <p:cNvSpPr>
            <a:spLocks noGrp="1"/>
          </p:cNvSpPr>
          <p:nvPr>
            <p:ph type="sldNum" sz="quarter" idx="4294967295"/>
          </p:nvPr>
        </p:nvSpPr>
        <p:spPr>
          <a:xfrm>
            <a:off x="10820400" y="6492875"/>
            <a:ext cx="2743200" cy="365125"/>
          </a:xfrm>
          <a:prstGeom prst="rect">
            <a:avLst/>
          </a:prstGeom>
        </p:spPr>
        <p:txBody>
          <a:bodyPr/>
          <a:lstStyle/>
          <a:p>
            <a:fld id="{5788306B-CD7C-4478-88C0-CB212E0D2052}" type="slidenum">
              <a:rPr lang="en-US" smtClean="0"/>
              <a:t>17</a:t>
            </a:fld>
            <a:r>
              <a:rPr lang="en-US" dirty="0"/>
              <a:t>K</a:t>
            </a:r>
          </a:p>
        </p:txBody>
      </p:sp>
    </p:spTree>
    <p:extLst>
      <p:ext uri="{BB962C8B-B14F-4D97-AF65-F5344CB8AC3E}">
        <p14:creationId xmlns:p14="http://schemas.microsoft.com/office/powerpoint/2010/main" val="2824858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A8142-F1CB-4BEB-A0A5-F4E525674981}"/>
              </a:ext>
            </a:extLst>
          </p:cNvPr>
          <p:cNvSpPr>
            <a:spLocks noGrp="1"/>
          </p:cNvSpPr>
          <p:nvPr>
            <p:ph type="title"/>
          </p:nvPr>
        </p:nvSpPr>
        <p:spPr/>
        <p:txBody>
          <a:bodyPr>
            <a:normAutofit/>
          </a:bodyPr>
          <a:lstStyle/>
          <a:p>
            <a:pPr algn="ctr"/>
            <a:r>
              <a:rPr lang="en-US" b="1" dirty="0"/>
              <a:t>Session Three: Healthy Drinks &amp; Snacks</a:t>
            </a:r>
            <a:br>
              <a:rPr lang="en-US" dirty="0"/>
            </a:br>
            <a:endParaRPr lang="en-US" dirty="0">
              <a:latin typeface="+mn-lt"/>
            </a:endParaRPr>
          </a:p>
        </p:txBody>
      </p:sp>
      <p:sp>
        <p:nvSpPr>
          <p:cNvPr id="9" name="Content Placeholder 8">
            <a:extLst>
              <a:ext uri="{FF2B5EF4-FFF2-40B4-BE49-F238E27FC236}">
                <a16:creationId xmlns:a16="http://schemas.microsoft.com/office/drawing/2014/main" id="{0937D0D3-8A40-4EFA-BCBB-532ABFB26181}"/>
              </a:ext>
            </a:extLst>
          </p:cNvPr>
          <p:cNvSpPr>
            <a:spLocks noGrp="1"/>
          </p:cNvSpPr>
          <p:nvPr>
            <p:ph sz="half" idx="1"/>
          </p:nvPr>
        </p:nvSpPr>
        <p:spPr>
          <a:xfrm>
            <a:off x="383721" y="1547358"/>
            <a:ext cx="8349342" cy="5174117"/>
          </a:xfrm>
        </p:spPr>
        <p:txBody>
          <a:bodyPr>
            <a:noAutofit/>
          </a:bodyPr>
          <a:lstStyle/>
          <a:p>
            <a:pPr marL="457200" lvl="1" indent="0">
              <a:buNone/>
            </a:pPr>
            <a:endParaRPr lang="en-US" sz="3200" dirty="0"/>
          </a:p>
          <a:p>
            <a:pPr lvl="1"/>
            <a:r>
              <a:rPr lang="en-US" sz="3200" dirty="0"/>
              <a:t>Guess the amount of sugar in drinks using </a:t>
            </a:r>
            <a:r>
              <a:rPr lang="en-US" sz="3200" i="1" dirty="0"/>
              <a:t>Oral Health Kansas </a:t>
            </a:r>
            <a:r>
              <a:rPr lang="en-US" sz="3200" dirty="0"/>
              <a:t>Sugary Drink display</a:t>
            </a:r>
          </a:p>
          <a:p>
            <a:pPr marL="457200" lvl="1" indent="0">
              <a:buNone/>
            </a:pPr>
            <a:endParaRPr lang="en-US" sz="3200" dirty="0"/>
          </a:p>
          <a:p>
            <a:pPr lvl="1"/>
            <a:r>
              <a:rPr lang="en-US" sz="3200" dirty="0"/>
              <a:t>Exercise session</a:t>
            </a:r>
          </a:p>
          <a:p>
            <a:pPr lvl="1"/>
            <a:endParaRPr lang="en-US" sz="3200" dirty="0"/>
          </a:p>
          <a:p>
            <a:pPr lvl="1"/>
            <a:r>
              <a:rPr lang="en-US" sz="3200" dirty="0">
                <a:solidFill>
                  <a:srgbClr val="FF0000"/>
                </a:solidFill>
              </a:rPr>
              <a:t>**Post-session evaluation**</a:t>
            </a:r>
          </a:p>
          <a:p>
            <a:pPr lvl="1"/>
            <a:endParaRPr lang="en-US" sz="3600" dirty="0"/>
          </a:p>
        </p:txBody>
      </p:sp>
      <p:pic>
        <p:nvPicPr>
          <p:cNvPr id="3" name="Picture 2" descr="Lady holding a parfai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4564" y="1825625"/>
            <a:ext cx="3248891" cy="4210594"/>
          </a:xfrm>
          <a:prstGeom prst="rect">
            <a:avLst/>
          </a:prstGeom>
        </p:spPr>
      </p:pic>
      <p:sp>
        <p:nvSpPr>
          <p:cNvPr id="4" name="Slide Number Placeholder 3">
            <a:extLst>
              <a:ext uri="{FF2B5EF4-FFF2-40B4-BE49-F238E27FC236}">
                <a16:creationId xmlns:a16="http://schemas.microsoft.com/office/drawing/2014/main" id="{488A8615-4A5A-455C-80C3-C1B5427B7455}"/>
              </a:ext>
            </a:extLst>
          </p:cNvPr>
          <p:cNvSpPr>
            <a:spLocks noGrp="1"/>
          </p:cNvSpPr>
          <p:nvPr>
            <p:ph type="sldNum" sz="quarter" idx="12"/>
          </p:nvPr>
        </p:nvSpPr>
        <p:spPr>
          <a:xfrm>
            <a:off x="8859981" y="6492875"/>
            <a:ext cx="3138055" cy="550319"/>
          </a:xfrm>
        </p:spPr>
        <p:txBody>
          <a:bodyPr/>
          <a:lstStyle/>
          <a:p>
            <a:r>
              <a:rPr lang="en-US" dirty="0"/>
              <a:t>                                            </a:t>
            </a:r>
            <a:fld id="{5788306B-CD7C-4478-88C0-CB212E0D2052}" type="slidenum">
              <a:rPr lang="en-US" smtClean="0"/>
              <a:t>18</a:t>
            </a:fld>
            <a:r>
              <a:rPr lang="en-US" dirty="0"/>
              <a:t>  K</a:t>
            </a:r>
          </a:p>
        </p:txBody>
      </p:sp>
    </p:spTree>
    <p:extLst>
      <p:ext uri="{BB962C8B-B14F-4D97-AF65-F5344CB8AC3E}">
        <p14:creationId xmlns:p14="http://schemas.microsoft.com/office/powerpoint/2010/main" val="3000019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5C3AC-8CD0-4752-BF95-C500D4E0D960}"/>
              </a:ext>
            </a:extLst>
          </p:cNvPr>
          <p:cNvSpPr>
            <a:spLocks noGrp="1"/>
          </p:cNvSpPr>
          <p:nvPr>
            <p:ph type="title"/>
          </p:nvPr>
        </p:nvSpPr>
        <p:spPr>
          <a:xfrm>
            <a:off x="838200" y="365126"/>
            <a:ext cx="10515600" cy="1215480"/>
          </a:xfrm>
        </p:spPr>
        <p:txBody>
          <a:bodyPr>
            <a:noAutofit/>
          </a:bodyPr>
          <a:lstStyle/>
          <a:p>
            <a:pPr algn="ctr"/>
            <a:r>
              <a:rPr lang="en-US" b="1" dirty="0"/>
              <a:t>Session Four: Healthy Meal Preparation</a:t>
            </a:r>
            <a:br>
              <a:rPr lang="en-US" b="1" dirty="0"/>
            </a:br>
            <a:endParaRPr lang="en-US" b="1" dirty="0">
              <a:latin typeface="+mn-lt"/>
            </a:endParaRPr>
          </a:p>
        </p:txBody>
      </p:sp>
      <p:sp>
        <p:nvSpPr>
          <p:cNvPr id="3" name="Content Placeholder 2">
            <a:extLst>
              <a:ext uri="{FF2B5EF4-FFF2-40B4-BE49-F238E27FC236}">
                <a16:creationId xmlns:a16="http://schemas.microsoft.com/office/drawing/2014/main" id="{BD371FEE-6429-4BD1-B41B-B7C6C3A6F35B}"/>
              </a:ext>
            </a:extLst>
          </p:cNvPr>
          <p:cNvSpPr>
            <a:spLocks noGrp="1"/>
          </p:cNvSpPr>
          <p:nvPr>
            <p:ph sz="half" idx="1"/>
          </p:nvPr>
        </p:nvSpPr>
        <p:spPr>
          <a:xfrm>
            <a:off x="637953" y="1828800"/>
            <a:ext cx="7910302" cy="4348163"/>
          </a:xfrm>
        </p:spPr>
        <p:txBody>
          <a:bodyPr>
            <a:normAutofit/>
          </a:bodyPr>
          <a:lstStyle/>
          <a:p>
            <a:pPr lvl="1"/>
            <a:r>
              <a:rPr lang="en-US" sz="3600" dirty="0"/>
              <a:t>Exercise session</a:t>
            </a:r>
          </a:p>
          <a:p>
            <a:pPr lvl="1"/>
            <a:r>
              <a:rPr lang="en-US" sz="3600" dirty="0"/>
              <a:t>Discuss how to make common foods healthier and use more foods from the GREEN group</a:t>
            </a:r>
          </a:p>
          <a:p>
            <a:pPr lvl="1"/>
            <a:r>
              <a:rPr lang="en-US" sz="3600" dirty="0"/>
              <a:t>Discuss how to consume more water</a:t>
            </a:r>
          </a:p>
          <a:p>
            <a:pPr lvl="1"/>
            <a:endParaRPr lang="en-US" sz="3600" dirty="0"/>
          </a:p>
          <a:p>
            <a:pPr lvl="1"/>
            <a:r>
              <a:rPr lang="en-US" sz="3600" dirty="0">
                <a:solidFill>
                  <a:srgbClr val="FF0000"/>
                </a:solidFill>
              </a:rPr>
              <a:t>**Post-session evaluation**</a:t>
            </a:r>
          </a:p>
          <a:p>
            <a:pPr lvl="1"/>
            <a:endParaRPr lang="en-US" sz="3600" dirty="0"/>
          </a:p>
          <a:p>
            <a:pPr lvl="1"/>
            <a:endParaRPr lang="en-US" sz="3600" dirty="0"/>
          </a:p>
        </p:txBody>
      </p:sp>
      <p:pic>
        <p:nvPicPr>
          <p:cNvPr id="5" name="Picture 4" descr="A water bottle with the KDHP logo on it.">
            <a:extLst>
              <a:ext uri="{FF2B5EF4-FFF2-40B4-BE49-F238E27FC236}">
                <a16:creationId xmlns:a16="http://schemas.microsoft.com/office/drawing/2014/main" id="{68241E53-E225-4F80-8CE0-AD39CC43E1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3148" y="1580606"/>
            <a:ext cx="2315226" cy="4114800"/>
          </a:xfrm>
          <a:prstGeom prst="rect">
            <a:avLst/>
          </a:prstGeom>
        </p:spPr>
      </p:pic>
      <p:sp>
        <p:nvSpPr>
          <p:cNvPr id="4" name="Slide Number Placeholder 3">
            <a:extLst>
              <a:ext uri="{FF2B5EF4-FFF2-40B4-BE49-F238E27FC236}">
                <a16:creationId xmlns:a16="http://schemas.microsoft.com/office/drawing/2014/main" id="{8CC9C217-ED44-495E-9007-EFD91BCA1265}"/>
              </a:ext>
            </a:extLst>
          </p:cNvPr>
          <p:cNvSpPr>
            <a:spLocks noGrp="1"/>
          </p:cNvSpPr>
          <p:nvPr>
            <p:ph type="sldNum" sz="quarter" idx="12"/>
          </p:nvPr>
        </p:nvSpPr>
        <p:spPr>
          <a:xfrm>
            <a:off x="8843148" y="6426489"/>
            <a:ext cx="3184236" cy="431511"/>
          </a:xfrm>
        </p:spPr>
        <p:txBody>
          <a:bodyPr/>
          <a:lstStyle/>
          <a:p>
            <a:r>
              <a:rPr lang="en-US" dirty="0"/>
              <a:t>                                           </a:t>
            </a:r>
            <a:fld id="{5788306B-CD7C-4478-88C0-CB212E0D2052}" type="slidenum">
              <a:rPr lang="en-US" smtClean="0"/>
              <a:t>19</a:t>
            </a:fld>
            <a:r>
              <a:rPr lang="en-US" dirty="0"/>
              <a:t>K</a:t>
            </a:r>
          </a:p>
        </p:txBody>
      </p:sp>
    </p:spTree>
    <p:extLst>
      <p:ext uri="{BB962C8B-B14F-4D97-AF65-F5344CB8AC3E}">
        <p14:creationId xmlns:p14="http://schemas.microsoft.com/office/powerpoint/2010/main" val="3469158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Staff</a:t>
            </a:r>
          </a:p>
        </p:txBody>
      </p:sp>
      <p:sp>
        <p:nvSpPr>
          <p:cNvPr id="3" name="Content Placeholder 2"/>
          <p:cNvSpPr>
            <a:spLocks noGrp="1"/>
          </p:cNvSpPr>
          <p:nvPr>
            <p:ph sz="half" idx="1"/>
          </p:nvPr>
        </p:nvSpPr>
        <p:spPr>
          <a:xfrm>
            <a:off x="255722" y="1171858"/>
            <a:ext cx="11623729" cy="5190196"/>
          </a:xfrm>
        </p:spPr>
        <p:txBody>
          <a:bodyPr>
            <a:normAutofit lnSpcReduction="10000"/>
          </a:bodyPr>
          <a:lstStyle/>
          <a:p>
            <a:endParaRPr lang="en-US" dirty="0">
              <a:solidFill>
                <a:schemeClr val="tx1"/>
              </a:solidFill>
            </a:endParaRPr>
          </a:p>
          <a:p>
            <a:pPr marL="0" indent="0">
              <a:buNone/>
            </a:pPr>
            <a:r>
              <a:rPr lang="en-US" sz="4000" dirty="0">
                <a:solidFill>
                  <a:srgbClr val="0070C0"/>
                </a:solidFill>
              </a:rPr>
              <a:t>Kim Bruns, Program Manager</a:t>
            </a:r>
          </a:p>
          <a:p>
            <a:pPr marL="0" indent="0">
              <a:buNone/>
            </a:pPr>
            <a:r>
              <a:rPr lang="en-US" sz="4000" dirty="0">
                <a:solidFill>
                  <a:srgbClr val="0070C0"/>
                </a:solidFill>
              </a:rPr>
              <a:t>   </a:t>
            </a:r>
            <a:r>
              <a:rPr lang="en-US" sz="4000" u="sng" dirty="0">
                <a:solidFill>
                  <a:srgbClr val="0070C0"/>
                </a:solidFill>
              </a:rPr>
              <a:t>kbruns@ku.edu </a:t>
            </a:r>
            <a:br>
              <a:rPr lang="en-US" dirty="0">
                <a:solidFill>
                  <a:srgbClr val="0070C0"/>
                </a:solidFill>
              </a:rPr>
            </a:br>
            <a:br>
              <a:rPr lang="en-US" dirty="0">
                <a:solidFill>
                  <a:srgbClr val="0070C0"/>
                </a:solidFill>
              </a:rPr>
            </a:br>
            <a:br>
              <a:rPr lang="en-US" dirty="0">
                <a:solidFill>
                  <a:srgbClr val="0070C0"/>
                </a:solidFill>
              </a:rPr>
            </a:br>
            <a:r>
              <a:rPr lang="en-US" sz="4000" dirty="0">
                <a:solidFill>
                  <a:srgbClr val="0070C0"/>
                </a:solidFill>
              </a:rPr>
              <a:t>Dot Nary, Health Promotion Coordinator </a:t>
            </a:r>
          </a:p>
          <a:p>
            <a:pPr marL="0" indent="0">
              <a:buNone/>
            </a:pPr>
            <a:r>
              <a:rPr lang="en-US" sz="4000" dirty="0">
                <a:solidFill>
                  <a:srgbClr val="0070C0"/>
                </a:solidFill>
              </a:rPr>
              <a:t>   </a:t>
            </a:r>
            <a:r>
              <a:rPr lang="en-US" sz="4000" dirty="0">
                <a:solidFill>
                  <a:srgbClr val="0070C0"/>
                </a:solidFill>
                <a:hlinkClick r:id="rId3">
                  <a:extLst>
                    <a:ext uri="{A12FA001-AC4F-418D-AE19-62706E023703}">
                      <ahyp:hlinkClr xmlns:ahyp="http://schemas.microsoft.com/office/drawing/2018/hyperlinkcolor" val="tx"/>
                    </a:ext>
                  </a:extLst>
                </a:hlinkClick>
              </a:rPr>
              <a:t>dotn@ku.edu</a:t>
            </a:r>
            <a:endParaRPr lang="en-US" sz="4000" dirty="0">
              <a:solidFill>
                <a:srgbClr val="0070C0"/>
              </a:solidFill>
            </a:endParaRPr>
          </a:p>
          <a:p>
            <a:pPr marL="0" indent="0">
              <a:buNone/>
            </a:pPr>
            <a:endParaRPr lang="en-US" sz="4000" dirty="0">
              <a:solidFill>
                <a:srgbClr val="0070C0"/>
              </a:solidFill>
            </a:endParaRPr>
          </a:p>
          <a:p>
            <a:pPr marL="0" indent="0">
              <a:buNone/>
            </a:pPr>
            <a:r>
              <a:rPr lang="en-US" sz="1800" b="0" i="1" u="none" strike="noStrike" baseline="0" dirty="0">
                <a:solidFill>
                  <a:srgbClr val="0070C0"/>
                </a:solidFill>
                <a:latin typeface="Calibri" panose="020F0502020204030204" pitchFamily="34" charset="0"/>
              </a:rPr>
              <a:t>These materials were developed by Grant/Cooperative Agreement Number DD000006 from the CDC, National Center on Birth Defects and Developmental Disabilities, Disability and Health Branch. Its contents are solely the responsibility of the authors and do not necessarily represent the official views of CDC, NCBDDD, Disability and Health Branch. </a:t>
            </a:r>
            <a:endParaRPr lang="en-US" sz="4000"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A2994B91-D0B9-415B-9DEA-FD719D8ED6A5}"/>
              </a:ext>
            </a:extLst>
          </p:cNvPr>
          <p:cNvSpPr>
            <a:spLocks noGrp="1"/>
          </p:cNvSpPr>
          <p:nvPr>
            <p:ph type="sldNum" sz="quarter" idx="12"/>
          </p:nvPr>
        </p:nvSpPr>
        <p:spPr>
          <a:xfrm>
            <a:off x="9207366" y="6492875"/>
            <a:ext cx="2743200" cy="365125"/>
          </a:xfrm>
        </p:spPr>
        <p:txBody>
          <a:bodyPr/>
          <a:lstStyle/>
          <a:p>
            <a:r>
              <a:rPr lang="en-US" dirty="0"/>
              <a:t>                                             </a:t>
            </a:r>
            <a:fld id="{5788306B-CD7C-4478-88C0-CB212E0D2052}" type="slidenum">
              <a:rPr lang="en-US" smtClean="0"/>
              <a:t>2</a:t>
            </a:fld>
            <a:endParaRPr lang="en-US" dirty="0"/>
          </a:p>
        </p:txBody>
      </p:sp>
    </p:spTree>
    <p:extLst>
      <p:ext uri="{BB962C8B-B14F-4D97-AF65-F5344CB8AC3E}">
        <p14:creationId xmlns:p14="http://schemas.microsoft.com/office/powerpoint/2010/main" val="2440724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384C-EAC5-4E7C-AF4B-8C810D8CADBE}"/>
              </a:ext>
            </a:extLst>
          </p:cNvPr>
          <p:cNvSpPr>
            <a:spLocks noGrp="1"/>
          </p:cNvSpPr>
          <p:nvPr>
            <p:ph type="title"/>
          </p:nvPr>
        </p:nvSpPr>
        <p:spPr>
          <a:xfrm>
            <a:off x="838200" y="365125"/>
            <a:ext cx="10515600" cy="680893"/>
          </a:xfrm>
        </p:spPr>
        <p:txBody>
          <a:bodyPr>
            <a:normAutofit fontScale="90000"/>
          </a:bodyPr>
          <a:lstStyle/>
          <a:p>
            <a:pPr marL="0" indent="0" algn="ctr"/>
            <a:br>
              <a:rPr lang="en-US" sz="4000" dirty="0"/>
            </a:br>
            <a:br>
              <a:rPr lang="en-US" sz="4000" dirty="0"/>
            </a:br>
            <a:r>
              <a:rPr lang="en-US" sz="4900" b="1" dirty="0"/>
              <a:t>Session Five: Shopping for Healthy Foods</a:t>
            </a:r>
            <a:br>
              <a:rPr lang="en-US" sz="4900" dirty="0"/>
            </a:br>
            <a:br>
              <a:rPr lang="en-US" sz="4900" dirty="0"/>
            </a:br>
            <a:endParaRPr lang="en-US" sz="4900" dirty="0">
              <a:latin typeface="+mn-lt"/>
            </a:endParaRPr>
          </a:p>
        </p:txBody>
      </p:sp>
      <p:sp>
        <p:nvSpPr>
          <p:cNvPr id="3" name="Content Placeholder 2">
            <a:extLst>
              <a:ext uri="{FF2B5EF4-FFF2-40B4-BE49-F238E27FC236}">
                <a16:creationId xmlns:a16="http://schemas.microsoft.com/office/drawing/2014/main" id="{F9437779-2CA9-462E-9C9D-39FE2D5F986C}"/>
              </a:ext>
            </a:extLst>
          </p:cNvPr>
          <p:cNvSpPr>
            <a:spLocks noGrp="1"/>
          </p:cNvSpPr>
          <p:nvPr>
            <p:ph sz="half" idx="1"/>
          </p:nvPr>
        </p:nvSpPr>
        <p:spPr>
          <a:xfrm>
            <a:off x="116958" y="1616149"/>
            <a:ext cx="7341676" cy="4650180"/>
          </a:xfrm>
        </p:spPr>
        <p:txBody>
          <a:bodyPr>
            <a:normAutofit/>
          </a:bodyPr>
          <a:lstStyle/>
          <a:p>
            <a:pPr lvl="1"/>
            <a:r>
              <a:rPr lang="en-US" sz="3200" dirty="0"/>
              <a:t>Exercise session</a:t>
            </a:r>
          </a:p>
          <a:p>
            <a:pPr lvl="1"/>
            <a:r>
              <a:rPr lang="en-US" sz="3200" dirty="0"/>
              <a:t>Activity to put pictorial food cards in GREEN, YELLOW or RED shopping bags</a:t>
            </a:r>
          </a:p>
          <a:p>
            <a:pPr lvl="1"/>
            <a:r>
              <a:rPr lang="en-US" sz="3200" dirty="0"/>
              <a:t>Video and discussion</a:t>
            </a:r>
            <a:r>
              <a:rPr lang="en-US" sz="3200" i="1" dirty="0"/>
              <a:t>-Awesome Mary Shops the Rainbow</a:t>
            </a:r>
          </a:p>
          <a:p>
            <a:pPr lvl="1"/>
            <a:r>
              <a:rPr lang="en-US" sz="3200" dirty="0"/>
              <a:t>Distribute and discuss color-coded grocery shopping lists (GREEN, YELLOW, and RED foods)</a:t>
            </a:r>
          </a:p>
          <a:p>
            <a:pPr lvl="1"/>
            <a:r>
              <a:rPr lang="en-US" sz="3200" dirty="0">
                <a:solidFill>
                  <a:srgbClr val="FF0000"/>
                </a:solidFill>
              </a:rPr>
              <a:t>**Post-session evaluation**</a:t>
            </a:r>
          </a:p>
          <a:p>
            <a:pPr marL="457200" lvl="1" indent="0">
              <a:buNone/>
            </a:pPr>
            <a:endParaRPr lang="en-US" sz="3200" dirty="0"/>
          </a:p>
          <a:p>
            <a:pPr lvl="1"/>
            <a:endParaRPr lang="en-US" i="1" dirty="0"/>
          </a:p>
        </p:txBody>
      </p:sp>
      <p:pic>
        <p:nvPicPr>
          <p:cNvPr id="3074" name="Picture 2" descr="Image result for Awesome Ma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7709" y="2305050"/>
            <a:ext cx="4045527" cy="26289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BF510F4-9ABE-43B1-B016-1831778EE8D4}"/>
              </a:ext>
            </a:extLst>
          </p:cNvPr>
          <p:cNvSpPr>
            <a:spLocks noGrp="1"/>
          </p:cNvSpPr>
          <p:nvPr>
            <p:ph type="sldNum" sz="quarter" idx="12"/>
          </p:nvPr>
        </p:nvSpPr>
        <p:spPr>
          <a:xfrm>
            <a:off x="8889732" y="6492875"/>
            <a:ext cx="3082636" cy="348384"/>
          </a:xfrm>
        </p:spPr>
        <p:txBody>
          <a:bodyPr/>
          <a:lstStyle/>
          <a:p>
            <a:r>
              <a:rPr lang="en-US" dirty="0"/>
              <a:t>                                           </a:t>
            </a:r>
            <a:fld id="{5788306B-CD7C-4478-88C0-CB212E0D2052}" type="slidenum">
              <a:rPr lang="en-US" smtClean="0"/>
              <a:t>20</a:t>
            </a:fld>
            <a:r>
              <a:rPr lang="en-US" dirty="0"/>
              <a:t>K</a:t>
            </a:r>
          </a:p>
        </p:txBody>
      </p:sp>
    </p:spTree>
    <p:extLst>
      <p:ext uri="{BB962C8B-B14F-4D97-AF65-F5344CB8AC3E}">
        <p14:creationId xmlns:p14="http://schemas.microsoft.com/office/powerpoint/2010/main" val="280334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DB83E-5320-4770-8E1D-C6C3DD620336}"/>
              </a:ext>
            </a:extLst>
          </p:cNvPr>
          <p:cNvSpPr>
            <a:spLocks noGrp="1"/>
          </p:cNvSpPr>
          <p:nvPr>
            <p:ph type="title"/>
          </p:nvPr>
        </p:nvSpPr>
        <p:spPr>
          <a:xfrm>
            <a:off x="838200" y="600635"/>
            <a:ext cx="10515600" cy="722474"/>
          </a:xfrm>
        </p:spPr>
        <p:txBody>
          <a:bodyPr>
            <a:normAutofit fontScale="90000"/>
          </a:bodyPr>
          <a:lstStyle/>
          <a:p>
            <a:pPr algn="ctr"/>
            <a:r>
              <a:rPr lang="en-US" sz="4900" b="1" dirty="0"/>
              <a:t>Session Six:  Healthy Eating Out &amp; Celebration</a:t>
            </a:r>
            <a:br>
              <a:rPr lang="en-US" dirty="0"/>
            </a:br>
            <a:endParaRPr lang="en-US" dirty="0">
              <a:latin typeface="+mn-lt"/>
            </a:endParaRPr>
          </a:p>
        </p:txBody>
      </p:sp>
      <p:sp>
        <p:nvSpPr>
          <p:cNvPr id="3" name="Content Placeholder 2">
            <a:extLst>
              <a:ext uri="{FF2B5EF4-FFF2-40B4-BE49-F238E27FC236}">
                <a16:creationId xmlns:a16="http://schemas.microsoft.com/office/drawing/2014/main" id="{F1937BCE-7C22-4520-82BA-6AF0B6A050B6}"/>
              </a:ext>
            </a:extLst>
          </p:cNvPr>
          <p:cNvSpPr>
            <a:spLocks noGrp="1"/>
          </p:cNvSpPr>
          <p:nvPr>
            <p:ph sz="half" idx="1"/>
          </p:nvPr>
        </p:nvSpPr>
        <p:spPr>
          <a:xfrm>
            <a:off x="149431" y="1323109"/>
            <a:ext cx="7963627" cy="4853854"/>
          </a:xfrm>
        </p:spPr>
        <p:txBody>
          <a:bodyPr>
            <a:normAutofit fontScale="92500" lnSpcReduction="10000"/>
          </a:bodyPr>
          <a:lstStyle/>
          <a:p>
            <a:pPr lvl="1"/>
            <a:r>
              <a:rPr lang="en-US" sz="3600" dirty="0"/>
              <a:t>Discuss and role-play ordering healthier foods at fast-food restaurants</a:t>
            </a:r>
          </a:p>
          <a:p>
            <a:pPr marL="457200" lvl="1" indent="0">
              <a:buNone/>
            </a:pPr>
            <a:endParaRPr lang="en-US" sz="3600" dirty="0"/>
          </a:p>
          <a:p>
            <a:pPr lvl="1"/>
            <a:r>
              <a:rPr lang="en-US" sz="3600" dirty="0">
                <a:solidFill>
                  <a:srgbClr val="FF0000"/>
                </a:solidFill>
              </a:rPr>
              <a:t>**Post-program evaluation**</a:t>
            </a:r>
          </a:p>
          <a:p>
            <a:pPr lvl="1"/>
            <a:endParaRPr lang="en-US" sz="3600" dirty="0">
              <a:solidFill>
                <a:srgbClr val="FF0000"/>
              </a:solidFill>
            </a:endParaRPr>
          </a:p>
          <a:p>
            <a:pPr lvl="1"/>
            <a:r>
              <a:rPr lang="en-US" sz="3600" dirty="0"/>
              <a:t>Distribute Certificates of Completion and recognize individual achievements</a:t>
            </a:r>
          </a:p>
          <a:p>
            <a:pPr marL="457200" lvl="1" indent="0">
              <a:buNone/>
            </a:pPr>
            <a:endParaRPr lang="en-US" sz="3600" dirty="0"/>
          </a:p>
          <a:p>
            <a:pPr lvl="1"/>
            <a:r>
              <a:rPr lang="en-US" sz="3600" dirty="0"/>
              <a:t>Hold dance party or play Bingo with music and healthy snacks</a:t>
            </a:r>
            <a:r>
              <a:rPr lang="en-US" sz="3200" dirty="0"/>
              <a:t> </a:t>
            </a:r>
          </a:p>
        </p:txBody>
      </p:sp>
      <p:pic>
        <p:nvPicPr>
          <p:cNvPr id="12" name="Content Placeholder 11" descr="Man holding a certificate/diploma.">
            <a:extLst>
              <a:ext uri="{FF2B5EF4-FFF2-40B4-BE49-F238E27FC236}">
                <a16:creationId xmlns:a16="http://schemas.microsoft.com/office/drawing/2014/main" id="{03415BAB-ACF1-46B6-9796-C3564D1D0A8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7742985" y="2208376"/>
            <a:ext cx="4352925" cy="3264693"/>
          </a:xfrm>
        </p:spPr>
      </p:pic>
      <p:sp>
        <p:nvSpPr>
          <p:cNvPr id="4" name="Slide Number Placeholder 3">
            <a:extLst>
              <a:ext uri="{FF2B5EF4-FFF2-40B4-BE49-F238E27FC236}">
                <a16:creationId xmlns:a16="http://schemas.microsoft.com/office/drawing/2014/main" id="{0D56E19D-9305-4D5D-8A3F-1871872C944D}"/>
              </a:ext>
            </a:extLst>
          </p:cNvPr>
          <p:cNvSpPr>
            <a:spLocks noGrp="1"/>
          </p:cNvSpPr>
          <p:nvPr>
            <p:ph type="sldNum" sz="quarter" idx="12"/>
          </p:nvPr>
        </p:nvSpPr>
        <p:spPr>
          <a:xfrm>
            <a:off x="8706851" y="6494861"/>
            <a:ext cx="3110345" cy="363139"/>
          </a:xfrm>
        </p:spPr>
        <p:txBody>
          <a:bodyPr/>
          <a:lstStyle/>
          <a:p>
            <a:r>
              <a:rPr lang="en-US" dirty="0"/>
              <a:t>                                            </a:t>
            </a:r>
            <a:fld id="{5788306B-CD7C-4478-88C0-CB212E0D2052}" type="slidenum">
              <a:rPr lang="en-US" smtClean="0"/>
              <a:t>21</a:t>
            </a:fld>
            <a:r>
              <a:rPr lang="en-US" dirty="0"/>
              <a:t>K</a:t>
            </a:r>
          </a:p>
        </p:txBody>
      </p:sp>
    </p:spTree>
    <p:extLst>
      <p:ext uri="{BB962C8B-B14F-4D97-AF65-F5344CB8AC3E}">
        <p14:creationId xmlns:p14="http://schemas.microsoft.com/office/powerpoint/2010/main" val="2083257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3EA9-FF77-42C7-98F3-8CDD82D14BFA}"/>
              </a:ext>
            </a:extLst>
          </p:cNvPr>
          <p:cNvSpPr>
            <a:spLocks noGrp="1"/>
          </p:cNvSpPr>
          <p:nvPr>
            <p:ph type="title"/>
          </p:nvPr>
        </p:nvSpPr>
        <p:spPr/>
        <p:txBody>
          <a:bodyPr/>
          <a:lstStyle/>
          <a:p>
            <a:pPr algn="ctr"/>
            <a:r>
              <a:rPr lang="en-US" b="1" dirty="0"/>
              <a:t>Program Completion &amp; Make Up Sessions</a:t>
            </a:r>
          </a:p>
        </p:txBody>
      </p:sp>
      <p:sp>
        <p:nvSpPr>
          <p:cNvPr id="4" name="Content Placeholder 3">
            <a:extLst>
              <a:ext uri="{FF2B5EF4-FFF2-40B4-BE49-F238E27FC236}">
                <a16:creationId xmlns:a16="http://schemas.microsoft.com/office/drawing/2014/main" id="{94461694-0F4C-4CAB-8C26-75093D4A3A2E}"/>
              </a:ext>
            </a:extLst>
          </p:cNvPr>
          <p:cNvSpPr>
            <a:spLocks noGrp="1"/>
          </p:cNvSpPr>
          <p:nvPr>
            <p:ph idx="1"/>
          </p:nvPr>
        </p:nvSpPr>
        <p:spPr>
          <a:xfrm>
            <a:off x="482321" y="1607736"/>
            <a:ext cx="10871479" cy="4702629"/>
          </a:xfrm>
        </p:spPr>
        <p:txBody>
          <a:bodyPr/>
          <a:lstStyle/>
          <a:p>
            <a:r>
              <a:rPr lang="en-US" dirty="0"/>
              <a:t>For funding purposes, </a:t>
            </a:r>
            <a:r>
              <a:rPr lang="en-US" i="1" dirty="0"/>
              <a:t>Stoplight Healthy Living </a:t>
            </a:r>
            <a:r>
              <a:rPr lang="en-US" dirty="0"/>
              <a:t>participants are considered to have completed the program if they attend the following </a:t>
            </a:r>
            <a:r>
              <a:rPr lang="en-US" u="sng" dirty="0"/>
              <a:t>group</a:t>
            </a:r>
            <a:r>
              <a:rPr lang="en-US" dirty="0"/>
              <a:t> sessions and complete evaluations for each:</a:t>
            </a:r>
          </a:p>
          <a:p>
            <a:pPr lvl="1"/>
            <a:r>
              <a:rPr lang="en-US" dirty="0"/>
              <a:t>Session 1</a:t>
            </a:r>
          </a:p>
          <a:p>
            <a:pPr lvl="1"/>
            <a:r>
              <a:rPr lang="en-US" dirty="0"/>
              <a:t>Session 6</a:t>
            </a:r>
          </a:p>
          <a:p>
            <a:pPr lvl="1"/>
            <a:r>
              <a:rPr lang="en-US" dirty="0"/>
              <a:t>And two additional sessions</a:t>
            </a:r>
          </a:p>
          <a:p>
            <a:r>
              <a:rPr lang="en-US" dirty="0"/>
              <a:t>If participants miss sessions, and facilitators are willing to do individual “make-up” sessions, that is very helpful to provide the information that can help participants improve their health.</a:t>
            </a:r>
          </a:p>
        </p:txBody>
      </p:sp>
      <p:sp>
        <p:nvSpPr>
          <p:cNvPr id="3" name="Slide Number Placeholder 2">
            <a:extLst>
              <a:ext uri="{FF2B5EF4-FFF2-40B4-BE49-F238E27FC236}">
                <a16:creationId xmlns:a16="http://schemas.microsoft.com/office/drawing/2014/main" id="{48912A47-969B-41D3-8382-040757B6087B}"/>
              </a:ext>
            </a:extLst>
          </p:cNvPr>
          <p:cNvSpPr>
            <a:spLocks noGrp="1"/>
          </p:cNvSpPr>
          <p:nvPr>
            <p:ph type="sldNum" sz="quarter" idx="4294967295"/>
          </p:nvPr>
        </p:nvSpPr>
        <p:spPr>
          <a:xfrm>
            <a:off x="10480432" y="6492875"/>
            <a:ext cx="773722" cy="365124"/>
          </a:xfrm>
          <a:prstGeom prst="rect">
            <a:avLst/>
          </a:prstGeom>
        </p:spPr>
        <p:txBody>
          <a:bodyPr/>
          <a:lstStyle/>
          <a:p>
            <a:fld id="{5788306B-CD7C-4478-88C0-CB212E0D2052}" type="slidenum">
              <a:rPr lang="en-US" smtClean="0"/>
              <a:t>22</a:t>
            </a:fld>
            <a:r>
              <a:rPr lang="en-US" dirty="0"/>
              <a:t>D</a:t>
            </a:r>
          </a:p>
        </p:txBody>
      </p:sp>
    </p:spTree>
    <p:extLst>
      <p:ext uri="{BB962C8B-B14F-4D97-AF65-F5344CB8AC3E}">
        <p14:creationId xmlns:p14="http://schemas.microsoft.com/office/powerpoint/2010/main" val="783075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1A46-A10A-4BF3-B816-9E41AE2F3FB0}"/>
              </a:ext>
            </a:extLst>
          </p:cNvPr>
          <p:cNvSpPr>
            <a:spLocks noGrp="1"/>
          </p:cNvSpPr>
          <p:nvPr>
            <p:ph type="title"/>
          </p:nvPr>
        </p:nvSpPr>
        <p:spPr>
          <a:xfrm>
            <a:off x="838200" y="365126"/>
            <a:ext cx="10515600" cy="889934"/>
          </a:xfrm>
        </p:spPr>
        <p:txBody>
          <a:bodyPr>
            <a:normAutofit/>
          </a:bodyPr>
          <a:lstStyle/>
          <a:p>
            <a:pPr algn="ctr"/>
            <a:r>
              <a:rPr lang="en-US" b="1" dirty="0"/>
              <a:t>Facilitator Checklists</a:t>
            </a:r>
          </a:p>
        </p:txBody>
      </p:sp>
      <p:sp>
        <p:nvSpPr>
          <p:cNvPr id="4" name="TextBox 3" descr="Green checkmark.">
            <a:extLst>
              <a:ext uri="{FF2B5EF4-FFF2-40B4-BE49-F238E27FC236}">
                <a16:creationId xmlns:a16="http://schemas.microsoft.com/office/drawing/2014/main" id="{2527DAAE-FC8F-4422-8B9F-35F6750A9F36}"/>
              </a:ext>
            </a:extLst>
          </p:cNvPr>
          <p:cNvSpPr txBox="1"/>
          <p:nvPr/>
        </p:nvSpPr>
        <p:spPr>
          <a:xfrm>
            <a:off x="9009529" y="365125"/>
            <a:ext cx="1667436" cy="889934"/>
          </a:xfrm>
          <a:prstGeom prst="rect">
            <a:avLst/>
          </a:prstGeom>
          <a:noFill/>
        </p:spPr>
        <p:txBody>
          <a:bodyPr wrap="square" rtlCol="0">
            <a:spAutoFit/>
          </a:bodyPr>
          <a:lstStyle/>
          <a:p>
            <a:endParaRPr lang="en-US" dirty="0"/>
          </a:p>
        </p:txBody>
      </p:sp>
      <p:pic>
        <p:nvPicPr>
          <p:cNvPr id="5" name="Picture 4">
            <a:extLst>
              <a:ext uri="{FF2B5EF4-FFF2-40B4-BE49-F238E27FC236}">
                <a16:creationId xmlns:a16="http://schemas.microsoft.com/office/drawing/2014/main" id="{A531A836-42C4-4C12-8D15-0E4963A7D8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278471" y="439271"/>
            <a:ext cx="1281953" cy="889934"/>
          </a:xfrm>
          <a:prstGeom prst="rect">
            <a:avLst/>
          </a:prstGeom>
        </p:spPr>
      </p:pic>
      <p:sp>
        <p:nvSpPr>
          <p:cNvPr id="3" name="Content Placeholder 2">
            <a:extLst>
              <a:ext uri="{FF2B5EF4-FFF2-40B4-BE49-F238E27FC236}">
                <a16:creationId xmlns:a16="http://schemas.microsoft.com/office/drawing/2014/main" id="{68160A23-FDA7-4DD8-9F9E-6D5207C15436}"/>
              </a:ext>
            </a:extLst>
          </p:cNvPr>
          <p:cNvSpPr>
            <a:spLocks noGrp="1"/>
          </p:cNvSpPr>
          <p:nvPr>
            <p:ph idx="1"/>
          </p:nvPr>
        </p:nvSpPr>
        <p:spPr>
          <a:xfrm>
            <a:off x="838200" y="1403350"/>
            <a:ext cx="10515600" cy="5015379"/>
          </a:xfrm>
        </p:spPr>
        <p:txBody>
          <a:bodyPr>
            <a:normAutofit fontScale="92500"/>
          </a:bodyPr>
          <a:lstStyle/>
          <a:p>
            <a:r>
              <a:rPr lang="en-US" sz="3200" dirty="0"/>
              <a:t>Important for us to evaluate the fidelity and efficacy of Stoplight</a:t>
            </a:r>
          </a:p>
          <a:p>
            <a:r>
              <a:rPr lang="en-US" sz="3200" dirty="0"/>
              <a:t>Should be completed as soon as possible after sessions end</a:t>
            </a:r>
          </a:p>
          <a:p>
            <a:r>
              <a:rPr lang="en-US" sz="3200" dirty="0"/>
              <a:t>Help us to know how the content was delivered</a:t>
            </a:r>
          </a:p>
          <a:p>
            <a:r>
              <a:rPr lang="en-US" sz="3200" dirty="0"/>
              <a:t>Details help—tell us which activities participants enjoyed; which were more difficult to deliver; suggestions for change; any evidence, from observation or conversation, that participants adopted healthier behaviors</a:t>
            </a:r>
          </a:p>
          <a:p>
            <a:r>
              <a:rPr lang="en-US" sz="3200" dirty="0"/>
              <a:t>Send after each session by scanning and emailing, or by USPS</a:t>
            </a:r>
          </a:p>
          <a:p>
            <a:r>
              <a:rPr lang="en-US" sz="3200" dirty="0"/>
              <a:t>We will be waiting to receive them to use the information to improve the program! </a:t>
            </a:r>
          </a:p>
        </p:txBody>
      </p:sp>
      <p:sp>
        <p:nvSpPr>
          <p:cNvPr id="6" name="Footer Placeholder 5">
            <a:extLst>
              <a:ext uri="{FF2B5EF4-FFF2-40B4-BE49-F238E27FC236}">
                <a16:creationId xmlns:a16="http://schemas.microsoft.com/office/drawing/2014/main" id="{AB6D15AB-A266-4529-8656-B857696A2C72}"/>
              </a:ext>
            </a:extLst>
          </p:cNvPr>
          <p:cNvSpPr>
            <a:spLocks noGrp="1"/>
          </p:cNvSpPr>
          <p:nvPr>
            <p:ph type="ftr" sz="quarter" idx="11"/>
          </p:nvPr>
        </p:nvSpPr>
        <p:spPr>
          <a:xfrm>
            <a:off x="4442862" y="6418729"/>
            <a:ext cx="7950200" cy="764020"/>
          </a:xfrm>
        </p:spPr>
        <p:txBody>
          <a:bodyPr/>
          <a:lstStyle/>
          <a:p>
            <a:r>
              <a:rPr lang="en-US" dirty="0"/>
              <a:t>                                                                                                                               23 D</a:t>
            </a:r>
          </a:p>
        </p:txBody>
      </p:sp>
    </p:spTree>
    <p:extLst>
      <p:ext uri="{BB962C8B-B14F-4D97-AF65-F5344CB8AC3E}">
        <p14:creationId xmlns:p14="http://schemas.microsoft.com/office/powerpoint/2010/main" val="1669949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4BDA8-EA4C-4EBF-ADB6-FDBF82B90C40}"/>
              </a:ext>
            </a:extLst>
          </p:cNvPr>
          <p:cNvSpPr>
            <a:spLocks noGrp="1"/>
          </p:cNvSpPr>
          <p:nvPr>
            <p:ph type="title"/>
          </p:nvPr>
        </p:nvSpPr>
        <p:spPr/>
        <p:txBody>
          <a:bodyPr/>
          <a:lstStyle/>
          <a:p>
            <a:pPr algn="ctr"/>
            <a:r>
              <a:rPr lang="en-US" b="1" dirty="0"/>
              <a:t>Memorandum of Partnership</a:t>
            </a:r>
          </a:p>
        </p:txBody>
      </p:sp>
      <p:sp>
        <p:nvSpPr>
          <p:cNvPr id="3" name="Content Placeholder 2">
            <a:extLst>
              <a:ext uri="{FF2B5EF4-FFF2-40B4-BE49-F238E27FC236}">
                <a16:creationId xmlns:a16="http://schemas.microsoft.com/office/drawing/2014/main" id="{814BA929-E57D-4A50-AE62-E3BF5E879641}"/>
              </a:ext>
            </a:extLst>
          </p:cNvPr>
          <p:cNvSpPr>
            <a:spLocks noGrp="1"/>
          </p:cNvSpPr>
          <p:nvPr>
            <p:ph idx="1"/>
          </p:nvPr>
        </p:nvSpPr>
        <p:spPr>
          <a:xfrm>
            <a:off x="1167810" y="1772462"/>
            <a:ext cx="10185990" cy="4351338"/>
          </a:xfrm>
        </p:spPr>
        <p:txBody>
          <a:bodyPr>
            <a:normAutofit/>
          </a:bodyPr>
          <a:lstStyle/>
          <a:p>
            <a:r>
              <a:rPr lang="en-US" sz="3200" dirty="0"/>
              <a:t>Outlines the responsibilities and duties of both the Disability and Health Program and the partnering organization in delivering Stoplight Healthy Living</a:t>
            </a:r>
          </a:p>
          <a:p>
            <a:r>
              <a:rPr lang="en-US" sz="3200" dirty="0"/>
              <a:t>Requires signatures of both parties, including an administrator of the partnering organization</a:t>
            </a:r>
          </a:p>
          <a:p>
            <a:r>
              <a:rPr lang="en-US" sz="3200" dirty="0"/>
              <a:t>Clarifies roles and lays the groundwork for a cooperative working relationship</a:t>
            </a:r>
          </a:p>
        </p:txBody>
      </p:sp>
      <p:sp>
        <p:nvSpPr>
          <p:cNvPr id="4" name="Footer Placeholder 5">
            <a:extLst>
              <a:ext uri="{FF2B5EF4-FFF2-40B4-BE49-F238E27FC236}">
                <a16:creationId xmlns:a16="http://schemas.microsoft.com/office/drawing/2014/main" id="{53198FA4-5BE5-4B94-9451-0271DE112444}"/>
              </a:ext>
            </a:extLst>
          </p:cNvPr>
          <p:cNvSpPr>
            <a:spLocks noGrp="1"/>
          </p:cNvSpPr>
          <p:nvPr>
            <p:ph type="ftr" sz="quarter" idx="11"/>
          </p:nvPr>
        </p:nvSpPr>
        <p:spPr>
          <a:xfrm>
            <a:off x="4442862" y="6418729"/>
            <a:ext cx="7950200" cy="764020"/>
          </a:xfrm>
        </p:spPr>
        <p:txBody>
          <a:bodyPr/>
          <a:lstStyle/>
          <a:p>
            <a:r>
              <a:rPr lang="en-US" dirty="0"/>
              <a:t>                                                                                                                               24 D</a:t>
            </a:r>
          </a:p>
        </p:txBody>
      </p:sp>
    </p:spTree>
    <p:extLst>
      <p:ext uri="{BB962C8B-B14F-4D97-AF65-F5344CB8AC3E}">
        <p14:creationId xmlns:p14="http://schemas.microsoft.com/office/powerpoint/2010/main" val="2331195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BE671-5DA0-4CB3-8856-774601EF2E8F}"/>
              </a:ext>
            </a:extLst>
          </p:cNvPr>
          <p:cNvSpPr>
            <a:spLocks noGrp="1"/>
          </p:cNvSpPr>
          <p:nvPr>
            <p:ph type="title"/>
          </p:nvPr>
        </p:nvSpPr>
        <p:spPr>
          <a:xfrm>
            <a:off x="6842928" y="1356527"/>
            <a:ext cx="4350938" cy="1266093"/>
          </a:xfrm>
        </p:spPr>
        <p:txBody>
          <a:bodyPr>
            <a:normAutofit fontScale="90000"/>
          </a:bodyPr>
          <a:lstStyle/>
          <a:p>
            <a:pPr algn="ctr"/>
            <a:r>
              <a:rPr lang="en-US" b="1" dirty="0"/>
              <a:t>Letter to Supporters</a:t>
            </a:r>
          </a:p>
        </p:txBody>
      </p:sp>
      <p:graphicFrame>
        <p:nvGraphicFramePr>
          <p:cNvPr id="4" name="Object 3" descr="&quot;We hope that you will support these healthy habits by...&quot;">
            <a:extLst>
              <a:ext uri="{FF2B5EF4-FFF2-40B4-BE49-F238E27FC236}">
                <a16:creationId xmlns:a16="http://schemas.microsoft.com/office/drawing/2014/main" id="{39635178-838D-4ABD-8BCC-DC395A040932}"/>
              </a:ext>
            </a:extLst>
          </p:cNvPr>
          <p:cNvGraphicFramePr>
            <a:graphicFrameLocks noChangeAspect="1"/>
          </p:cNvGraphicFramePr>
          <p:nvPr>
            <p:extLst>
              <p:ext uri="{D42A27DB-BD31-4B8C-83A1-F6EECF244321}">
                <p14:modId xmlns:p14="http://schemas.microsoft.com/office/powerpoint/2010/main" val="2560265764"/>
              </p:ext>
            </p:extLst>
          </p:nvPr>
        </p:nvGraphicFramePr>
        <p:xfrm>
          <a:off x="244302" y="0"/>
          <a:ext cx="6283359" cy="6287703"/>
        </p:xfrm>
        <a:graphic>
          <a:graphicData uri="http://schemas.openxmlformats.org/presentationml/2006/ole">
            <mc:AlternateContent xmlns:mc="http://schemas.openxmlformats.org/markup-compatibility/2006">
              <mc:Choice xmlns:v="urn:schemas-microsoft-com:vml" Requires="v">
                <p:oleObj name="Document" r:id="rId2" imgW="6330711" imgH="8312165" progId="Word.Document.12">
                  <p:embed/>
                </p:oleObj>
              </mc:Choice>
              <mc:Fallback>
                <p:oleObj name="Document" r:id="rId2" imgW="6330711" imgH="8312165" progId="Word.Document.12">
                  <p:embed/>
                  <p:pic>
                    <p:nvPicPr>
                      <p:cNvPr id="0" name=""/>
                      <p:cNvPicPr/>
                      <p:nvPr/>
                    </p:nvPicPr>
                    <p:blipFill>
                      <a:blip r:embed="rId3"/>
                      <a:stretch>
                        <a:fillRect/>
                      </a:stretch>
                    </p:blipFill>
                    <p:spPr>
                      <a:xfrm>
                        <a:off x="244302" y="0"/>
                        <a:ext cx="6283359" cy="6287703"/>
                      </a:xfrm>
                      <a:prstGeom prst="rect">
                        <a:avLst/>
                      </a:prstGeom>
                      <a:solidFill>
                        <a:schemeClr val="bg1"/>
                      </a:solidFill>
                    </p:spPr>
                  </p:pic>
                </p:oleObj>
              </mc:Fallback>
            </mc:AlternateContent>
          </a:graphicData>
        </a:graphic>
      </p:graphicFrame>
      <p:sp>
        <p:nvSpPr>
          <p:cNvPr id="5" name="TextBox 4">
            <a:extLst>
              <a:ext uri="{FF2B5EF4-FFF2-40B4-BE49-F238E27FC236}">
                <a16:creationId xmlns:a16="http://schemas.microsoft.com/office/drawing/2014/main" id="{E022611E-75DB-4807-98BF-3A1596471747}"/>
              </a:ext>
            </a:extLst>
          </p:cNvPr>
          <p:cNvSpPr txBox="1"/>
          <p:nvPr/>
        </p:nvSpPr>
        <p:spPr>
          <a:xfrm>
            <a:off x="6933364" y="2622620"/>
            <a:ext cx="4491614" cy="3046988"/>
          </a:xfrm>
          <a:prstGeom prst="rect">
            <a:avLst/>
          </a:prstGeom>
          <a:noFill/>
        </p:spPr>
        <p:txBody>
          <a:bodyPr wrap="square" rtlCol="0">
            <a:spAutoFit/>
          </a:bodyPr>
          <a:lstStyle/>
          <a:p>
            <a:r>
              <a:rPr lang="en-US" sz="2400" dirty="0">
                <a:solidFill>
                  <a:schemeClr val="accent1">
                    <a:lumMod val="50000"/>
                  </a:schemeClr>
                </a:solidFill>
                <a:latin typeface="Cambria Math" panose="02040503050406030204" pitchFamily="18" charset="0"/>
                <a:ea typeface="Cambria Math" panose="02040503050406030204" pitchFamily="18" charset="0"/>
              </a:rPr>
              <a:t>⧫ </a:t>
            </a:r>
            <a:r>
              <a:rPr lang="en-US" sz="2400" dirty="0">
                <a:solidFill>
                  <a:schemeClr val="accent1">
                    <a:lumMod val="50000"/>
                  </a:schemeClr>
                </a:solidFill>
                <a:ea typeface="Cambria Math" panose="02040503050406030204" pitchFamily="18" charset="0"/>
              </a:rPr>
              <a:t>Sent at the start of the program</a:t>
            </a:r>
          </a:p>
          <a:p>
            <a:br>
              <a:rPr lang="en-US" sz="2400" dirty="0">
                <a:solidFill>
                  <a:schemeClr val="accent1">
                    <a:lumMod val="50000"/>
                  </a:schemeClr>
                </a:solidFill>
                <a:ea typeface="Cambria Math" panose="02040503050406030204" pitchFamily="18" charset="0"/>
              </a:rPr>
            </a:br>
            <a:r>
              <a:rPr lang="en-US" sz="2400" dirty="0">
                <a:solidFill>
                  <a:schemeClr val="accent1">
                    <a:lumMod val="50000"/>
                  </a:schemeClr>
                </a:solidFill>
                <a:ea typeface="Cambria Math" panose="02040503050406030204" pitchFamily="18" charset="0"/>
              </a:rPr>
              <a:t>⧫ </a:t>
            </a:r>
            <a:r>
              <a:rPr lang="en-US" sz="2400" dirty="0">
                <a:solidFill>
                  <a:schemeClr val="accent1">
                    <a:lumMod val="50000"/>
                  </a:schemeClr>
                </a:solidFill>
              </a:rPr>
              <a:t>Supplemented by weekly</a:t>
            </a:r>
            <a:br>
              <a:rPr lang="en-US" sz="2400" dirty="0">
                <a:solidFill>
                  <a:schemeClr val="accent1">
                    <a:lumMod val="50000"/>
                  </a:schemeClr>
                </a:solidFill>
              </a:rPr>
            </a:br>
            <a:r>
              <a:rPr lang="en-US" sz="2400" dirty="0">
                <a:solidFill>
                  <a:schemeClr val="accent1">
                    <a:lumMod val="50000"/>
                  </a:schemeClr>
                </a:solidFill>
              </a:rPr>
              <a:t>   messages advising what</a:t>
            </a:r>
            <a:br>
              <a:rPr lang="en-US" sz="2400" dirty="0">
                <a:solidFill>
                  <a:schemeClr val="accent1">
                    <a:lumMod val="50000"/>
                  </a:schemeClr>
                </a:solidFill>
              </a:rPr>
            </a:br>
            <a:r>
              <a:rPr lang="en-US" sz="2400" dirty="0">
                <a:solidFill>
                  <a:schemeClr val="accent1">
                    <a:lumMod val="50000"/>
                  </a:schemeClr>
                </a:solidFill>
              </a:rPr>
              <a:t>    participants are learning and</a:t>
            </a:r>
            <a:br>
              <a:rPr lang="en-US" sz="2400" dirty="0">
                <a:solidFill>
                  <a:schemeClr val="accent1">
                    <a:lumMod val="50000"/>
                  </a:schemeClr>
                </a:solidFill>
              </a:rPr>
            </a:br>
            <a:r>
              <a:rPr lang="en-US" sz="2400" dirty="0">
                <a:solidFill>
                  <a:schemeClr val="accent1">
                    <a:lumMod val="50000"/>
                  </a:schemeClr>
                </a:solidFill>
              </a:rPr>
              <a:t>    how supporters can help them</a:t>
            </a:r>
            <a:br>
              <a:rPr lang="en-US" sz="2400" dirty="0">
                <a:solidFill>
                  <a:schemeClr val="accent1">
                    <a:lumMod val="50000"/>
                  </a:schemeClr>
                </a:solidFill>
              </a:rPr>
            </a:br>
            <a:r>
              <a:rPr lang="en-US" sz="2400" dirty="0">
                <a:solidFill>
                  <a:schemeClr val="accent1">
                    <a:lumMod val="50000"/>
                  </a:schemeClr>
                </a:solidFill>
              </a:rPr>
              <a:t>    to implement the information to</a:t>
            </a:r>
            <a:br>
              <a:rPr lang="en-US" sz="2400" dirty="0">
                <a:solidFill>
                  <a:schemeClr val="accent1">
                    <a:lumMod val="50000"/>
                  </a:schemeClr>
                </a:solidFill>
              </a:rPr>
            </a:br>
            <a:r>
              <a:rPr lang="en-US" sz="2400" dirty="0">
                <a:solidFill>
                  <a:schemeClr val="accent1">
                    <a:lumMod val="50000"/>
                  </a:schemeClr>
                </a:solidFill>
              </a:rPr>
              <a:t>    live healthier lives</a:t>
            </a:r>
          </a:p>
        </p:txBody>
      </p:sp>
      <p:sp>
        <p:nvSpPr>
          <p:cNvPr id="3" name="Slide Number Placeholder 2">
            <a:extLst>
              <a:ext uri="{FF2B5EF4-FFF2-40B4-BE49-F238E27FC236}">
                <a16:creationId xmlns:a16="http://schemas.microsoft.com/office/drawing/2014/main" id="{0DAC464B-149B-4DFC-A5B0-8277C464080E}"/>
              </a:ext>
            </a:extLst>
          </p:cNvPr>
          <p:cNvSpPr>
            <a:spLocks noGrp="1"/>
          </p:cNvSpPr>
          <p:nvPr>
            <p:ph type="sldNum" sz="quarter" idx="12"/>
          </p:nvPr>
        </p:nvSpPr>
        <p:spPr>
          <a:xfrm>
            <a:off x="10660781" y="6492875"/>
            <a:ext cx="2743200" cy="365125"/>
          </a:xfrm>
        </p:spPr>
        <p:txBody>
          <a:bodyPr/>
          <a:lstStyle/>
          <a:p>
            <a:fld id="{5788306B-CD7C-4478-88C0-CB212E0D2052}" type="slidenum">
              <a:rPr lang="en-US" smtClean="0"/>
              <a:t>25</a:t>
            </a:fld>
            <a:r>
              <a:rPr lang="en-US" dirty="0"/>
              <a:t>D</a:t>
            </a:r>
          </a:p>
        </p:txBody>
      </p:sp>
    </p:spTree>
    <p:extLst>
      <p:ext uri="{BB962C8B-B14F-4D97-AF65-F5344CB8AC3E}">
        <p14:creationId xmlns:p14="http://schemas.microsoft.com/office/powerpoint/2010/main" val="4144997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DFEE-D43E-4FA1-8474-78AC9B5AAEED}"/>
              </a:ext>
            </a:extLst>
          </p:cNvPr>
          <p:cNvSpPr>
            <a:spLocks noGrp="1"/>
          </p:cNvSpPr>
          <p:nvPr>
            <p:ph type="title"/>
          </p:nvPr>
        </p:nvSpPr>
        <p:spPr/>
        <p:txBody>
          <a:bodyPr/>
          <a:lstStyle/>
          <a:p>
            <a:pPr algn="ctr"/>
            <a:r>
              <a:rPr lang="en-US" b="1" dirty="0"/>
              <a:t>Technical Assistance</a:t>
            </a:r>
          </a:p>
        </p:txBody>
      </p:sp>
      <p:sp>
        <p:nvSpPr>
          <p:cNvPr id="5" name="Content Placeholder 4">
            <a:extLst>
              <a:ext uri="{FF2B5EF4-FFF2-40B4-BE49-F238E27FC236}">
                <a16:creationId xmlns:a16="http://schemas.microsoft.com/office/drawing/2014/main" id="{438A8398-7D2B-49C2-BC06-E8974D1EB1FA}"/>
              </a:ext>
            </a:extLst>
          </p:cNvPr>
          <p:cNvSpPr>
            <a:spLocks noGrp="1"/>
          </p:cNvSpPr>
          <p:nvPr>
            <p:ph idx="1"/>
          </p:nvPr>
        </p:nvSpPr>
        <p:spPr>
          <a:xfrm>
            <a:off x="838200" y="1825625"/>
            <a:ext cx="10731500" cy="4351338"/>
          </a:xfrm>
        </p:spPr>
        <p:txBody>
          <a:bodyPr>
            <a:normAutofit/>
          </a:bodyPr>
          <a:lstStyle/>
          <a:p>
            <a:r>
              <a:rPr lang="en-US" sz="3200" dirty="0"/>
              <a:t>Consists of a ~30-minute Zoom meeting after sessions 2, 3, 4, 5, 6</a:t>
            </a:r>
          </a:p>
          <a:p>
            <a:r>
              <a:rPr lang="en-US" sz="3200" dirty="0"/>
              <a:t>Both facilitators should attend</a:t>
            </a:r>
          </a:p>
          <a:p>
            <a:r>
              <a:rPr lang="en-US" sz="3200" dirty="0"/>
              <a:t>Important because we don’t expect you to remember everything from today’s training!</a:t>
            </a:r>
          </a:p>
          <a:p>
            <a:r>
              <a:rPr lang="en-US" sz="3200" dirty="0"/>
              <a:t>Opportunity to share information and troubleshoot</a:t>
            </a:r>
          </a:p>
          <a:p>
            <a:r>
              <a:rPr lang="en-US" sz="3200" dirty="0"/>
              <a:t>Let’s schedule this now!</a:t>
            </a:r>
          </a:p>
          <a:p>
            <a:endParaRPr lang="en-US" sz="3200" dirty="0"/>
          </a:p>
          <a:p>
            <a:endParaRPr lang="en-US" dirty="0"/>
          </a:p>
        </p:txBody>
      </p:sp>
      <p:sp>
        <p:nvSpPr>
          <p:cNvPr id="3" name="Footer Placeholder 2">
            <a:extLst>
              <a:ext uri="{FF2B5EF4-FFF2-40B4-BE49-F238E27FC236}">
                <a16:creationId xmlns:a16="http://schemas.microsoft.com/office/drawing/2014/main" id="{C35A263F-2CBF-4F46-A634-C9E7F8FF09B7}"/>
              </a:ext>
            </a:extLst>
          </p:cNvPr>
          <p:cNvSpPr>
            <a:spLocks noGrp="1"/>
          </p:cNvSpPr>
          <p:nvPr>
            <p:ph type="ftr" sz="quarter" idx="11"/>
          </p:nvPr>
        </p:nvSpPr>
        <p:spPr>
          <a:xfrm>
            <a:off x="4407397" y="6429807"/>
            <a:ext cx="7499927" cy="856385"/>
          </a:xfrm>
        </p:spPr>
        <p:txBody>
          <a:bodyPr/>
          <a:lstStyle/>
          <a:p>
            <a:r>
              <a:rPr lang="en-US" dirty="0"/>
              <a:t>                                                                                                                               26 D</a:t>
            </a:r>
          </a:p>
        </p:txBody>
      </p:sp>
    </p:spTree>
    <p:extLst>
      <p:ext uri="{BB962C8B-B14F-4D97-AF65-F5344CB8AC3E}">
        <p14:creationId xmlns:p14="http://schemas.microsoft.com/office/powerpoint/2010/main" val="21910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Stoplight Supply Kits</a:t>
            </a:r>
          </a:p>
        </p:txBody>
      </p:sp>
      <p:sp>
        <p:nvSpPr>
          <p:cNvPr id="3" name="Content Placeholder 2"/>
          <p:cNvSpPr>
            <a:spLocks noGrp="1"/>
          </p:cNvSpPr>
          <p:nvPr>
            <p:ph idx="1"/>
          </p:nvPr>
        </p:nvSpPr>
        <p:spPr>
          <a:xfrm>
            <a:off x="680484" y="2179673"/>
            <a:ext cx="10673316" cy="3997289"/>
          </a:xfrm>
        </p:spPr>
        <p:txBody>
          <a:bodyPr/>
          <a:lstStyle/>
          <a:p>
            <a:r>
              <a:rPr lang="en-US" sz="3200" dirty="0"/>
              <a:t>Supplies are provided, with forms filed by session</a:t>
            </a:r>
          </a:p>
          <a:p>
            <a:r>
              <a:rPr lang="en-US" sz="3200" dirty="0"/>
              <a:t>Number of items sent will be based on the number of participants you report on your planning form</a:t>
            </a:r>
          </a:p>
          <a:p>
            <a:r>
              <a:rPr lang="en-US" sz="3200" dirty="0"/>
              <a:t>Funds will be provided to purchase food for snacks</a:t>
            </a:r>
          </a:p>
          <a:p>
            <a:pPr lvl="1"/>
            <a:r>
              <a:rPr lang="en-US" sz="3200" dirty="0"/>
              <a:t>How will your organization access funds to purchase snacks?</a:t>
            </a:r>
          </a:p>
          <a:p>
            <a:endParaRPr lang="en-US" dirty="0"/>
          </a:p>
        </p:txBody>
      </p:sp>
      <p:sp>
        <p:nvSpPr>
          <p:cNvPr id="4" name="Footer Placeholder 3">
            <a:extLst>
              <a:ext uri="{FF2B5EF4-FFF2-40B4-BE49-F238E27FC236}">
                <a16:creationId xmlns:a16="http://schemas.microsoft.com/office/drawing/2014/main" id="{DAAFFCB4-1543-4600-839E-ED215ACCBB4A}"/>
              </a:ext>
            </a:extLst>
          </p:cNvPr>
          <p:cNvSpPr>
            <a:spLocks noGrp="1"/>
          </p:cNvSpPr>
          <p:nvPr>
            <p:ph type="ftr" sz="quarter" idx="11"/>
          </p:nvPr>
        </p:nvSpPr>
        <p:spPr>
          <a:xfrm>
            <a:off x="4741243" y="6424070"/>
            <a:ext cx="7783945" cy="483754"/>
          </a:xfrm>
        </p:spPr>
        <p:txBody>
          <a:bodyPr/>
          <a:lstStyle/>
          <a:p>
            <a:r>
              <a:rPr lang="en-US" dirty="0"/>
              <a:t>                                                                                                                          27K</a:t>
            </a:r>
          </a:p>
        </p:txBody>
      </p:sp>
    </p:spTree>
    <p:extLst>
      <p:ext uri="{BB962C8B-B14F-4D97-AF65-F5344CB8AC3E}">
        <p14:creationId xmlns:p14="http://schemas.microsoft.com/office/powerpoint/2010/main" val="2299901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FA972-7CEA-4884-B53A-F1964B4B0984}"/>
              </a:ext>
            </a:extLst>
          </p:cNvPr>
          <p:cNvSpPr>
            <a:spLocks noGrp="1"/>
          </p:cNvSpPr>
          <p:nvPr>
            <p:ph type="title"/>
          </p:nvPr>
        </p:nvSpPr>
        <p:spPr/>
        <p:txBody>
          <a:bodyPr/>
          <a:lstStyle/>
          <a:p>
            <a:pPr algn="ctr"/>
            <a:r>
              <a:rPr lang="en-US" b="1" dirty="0"/>
              <a:t>Evaluations (worksheets)</a:t>
            </a:r>
          </a:p>
        </p:txBody>
      </p:sp>
      <p:sp>
        <p:nvSpPr>
          <p:cNvPr id="3" name="Content Placeholder 2">
            <a:extLst>
              <a:ext uri="{FF2B5EF4-FFF2-40B4-BE49-F238E27FC236}">
                <a16:creationId xmlns:a16="http://schemas.microsoft.com/office/drawing/2014/main" id="{622999A7-23F1-41E5-A859-FF5F2C86E8F7}"/>
              </a:ext>
            </a:extLst>
          </p:cNvPr>
          <p:cNvSpPr>
            <a:spLocks noGrp="1"/>
          </p:cNvSpPr>
          <p:nvPr>
            <p:ph idx="1"/>
          </p:nvPr>
        </p:nvSpPr>
        <p:spPr>
          <a:xfrm>
            <a:off x="712381" y="1690688"/>
            <a:ext cx="10895419" cy="4486275"/>
          </a:xfrm>
        </p:spPr>
        <p:txBody>
          <a:bodyPr>
            <a:normAutofit/>
          </a:bodyPr>
          <a:lstStyle/>
          <a:p>
            <a:r>
              <a:rPr lang="en-US" dirty="0"/>
              <a:t>Evaluations are important for us to show that the program is effective</a:t>
            </a:r>
          </a:p>
          <a:p>
            <a:r>
              <a:rPr lang="en-US" dirty="0"/>
              <a:t>We are also looking for ways to improve the program</a:t>
            </a:r>
          </a:p>
          <a:p>
            <a:r>
              <a:rPr lang="en-US" dirty="0"/>
              <a:t>Conducted</a:t>
            </a:r>
          </a:p>
          <a:p>
            <a:pPr lvl="1"/>
            <a:r>
              <a:rPr lang="en-US" sz="2800" dirty="0"/>
              <a:t>Start of Session 1 (pre)</a:t>
            </a:r>
          </a:p>
          <a:p>
            <a:pPr lvl="1"/>
            <a:r>
              <a:rPr lang="en-US" sz="2800" dirty="0"/>
              <a:t>After Session 2,3,4,5</a:t>
            </a:r>
          </a:p>
          <a:p>
            <a:pPr lvl="1"/>
            <a:r>
              <a:rPr lang="en-US" sz="2800" dirty="0"/>
              <a:t>After the role-play segment of Session 6 (post) </a:t>
            </a:r>
          </a:p>
          <a:p>
            <a:pPr lvl="1"/>
            <a:r>
              <a:rPr lang="en-US" sz="2800" dirty="0"/>
              <a:t>Should be completed on the two tablets provided with responses transmitted automatically upon completion</a:t>
            </a:r>
          </a:p>
          <a:p>
            <a:r>
              <a:rPr lang="en-US" dirty="0"/>
              <a:t>Available on hard copy (only as a backup) </a:t>
            </a:r>
          </a:p>
          <a:p>
            <a:endParaRPr lang="en-US" dirty="0"/>
          </a:p>
          <a:p>
            <a:endParaRPr lang="en-US" dirty="0"/>
          </a:p>
          <a:p>
            <a:endParaRPr lang="en-US" dirty="0"/>
          </a:p>
        </p:txBody>
      </p:sp>
      <p:sp>
        <p:nvSpPr>
          <p:cNvPr id="4" name="Footer Placeholder 3">
            <a:extLst>
              <a:ext uri="{FF2B5EF4-FFF2-40B4-BE49-F238E27FC236}">
                <a16:creationId xmlns:a16="http://schemas.microsoft.com/office/drawing/2014/main" id="{EE823B90-1EF7-4BA2-81EA-C71D6BED217E}"/>
              </a:ext>
            </a:extLst>
          </p:cNvPr>
          <p:cNvSpPr>
            <a:spLocks noGrp="1"/>
          </p:cNvSpPr>
          <p:nvPr>
            <p:ph type="ftr" sz="quarter" idx="11"/>
          </p:nvPr>
        </p:nvSpPr>
        <p:spPr>
          <a:xfrm>
            <a:off x="4461164" y="6492875"/>
            <a:ext cx="7730836" cy="708603"/>
          </a:xfrm>
        </p:spPr>
        <p:txBody>
          <a:bodyPr/>
          <a:lstStyle/>
          <a:p>
            <a:r>
              <a:rPr lang="en-US" dirty="0"/>
              <a:t>                                                                                                                                  28 D</a:t>
            </a:r>
          </a:p>
        </p:txBody>
      </p:sp>
    </p:spTree>
    <p:extLst>
      <p:ext uri="{BB962C8B-B14F-4D97-AF65-F5344CB8AC3E}">
        <p14:creationId xmlns:p14="http://schemas.microsoft.com/office/powerpoint/2010/main" val="784153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C3AB04-4B2F-4F22-A0D7-199B39D2B912}"/>
              </a:ext>
            </a:extLst>
          </p:cNvPr>
          <p:cNvSpPr>
            <a:spLocks noGrp="1"/>
          </p:cNvSpPr>
          <p:nvPr>
            <p:ph type="title" idx="4294967295"/>
          </p:nvPr>
        </p:nvSpPr>
        <p:spPr>
          <a:xfrm>
            <a:off x="8616125" y="365125"/>
            <a:ext cx="2643130" cy="1325563"/>
          </a:xfrm>
        </p:spPr>
        <p:txBody>
          <a:bodyPr/>
          <a:lstStyle/>
          <a:p>
            <a:r>
              <a:rPr lang="en-US" dirty="0"/>
              <a:t>Worksheet</a:t>
            </a:r>
          </a:p>
        </p:txBody>
      </p:sp>
      <p:graphicFrame>
        <p:nvGraphicFramePr>
          <p:cNvPr id="3" name="Object 2" descr="Stoplight Healthy Living Worksheet 3.">
            <a:extLst>
              <a:ext uri="{FF2B5EF4-FFF2-40B4-BE49-F238E27FC236}">
                <a16:creationId xmlns:a16="http://schemas.microsoft.com/office/drawing/2014/main" id="{C8CF2C67-700A-4DA1-B682-423969C89547}"/>
              </a:ext>
            </a:extLst>
          </p:cNvPr>
          <p:cNvGraphicFramePr>
            <a:graphicFrameLocks noChangeAspect="1"/>
          </p:cNvGraphicFramePr>
          <p:nvPr>
            <p:extLst>
              <p:ext uri="{D42A27DB-BD31-4B8C-83A1-F6EECF244321}">
                <p14:modId xmlns:p14="http://schemas.microsoft.com/office/powerpoint/2010/main" val="1141922608"/>
              </p:ext>
            </p:extLst>
          </p:nvPr>
        </p:nvGraphicFramePr>
        <p:xfrm>
          <a:off x="3014420" y="92989"/>
          <a:ext cx="4757980" cy="6454288"/>
        </p:xfrm>
        <a:graphic>
          <a:graphicData uri="http://schemas.openxmlformats.org/presentationml/2006/ole">
            <mc:AlternateContent xmlns:mc="http://schemas.openxmlformats.org/markup-compatibility/2006">
              <mc:Choice xmlns:v="urn:schemas-microsoft-com:vml" Requires="v">
                <p:oleObj name="Document" r:id="rId2" imgW="6132516" imgH="8320832" progId="Word.Document.12">
                  <p:embed/>
                </p:oleObj>
              </mc:Choice>
              <mc:Fallback>
                <p:oleObj name="Document" r:id="rId2" imgW="6132516" imgH="8320832" progId="Word.Document.12">
                  <p:embed/>
                  <p:pic>
                    <p:nvPicPr>
                      <p:cNvPr id="0" name=""/>
                      <p:cNvPicPr/>
                      <p:nvPr/>
                    </p:nvPicPr>
                    <p:blipFill>
                      <a:blip r:embed="rId3"/>
                      <a:stretch>
                        <a:fillRect/>
                      </a:stretch>
                    </p:blipFill>
                    <p:spPr>
                      <a:xfrm>
                        <a:off x="3014420" y="92989"/>
                        <a:ext cx="4757980" cy="6454288"/>
                      </a:xfrm>
                      <a:prstGeom prst="rect">
                        <a:avLst/>
                      </a:prstGeom>
                      <a:solidFill>
                        <a:schemeClr val="bg1"/>
                      </a:solidFill>
                    </p:spPr>
                  </p:pic>
                </p:oleObj>
              </mc:Fallback>
            </mc:AlternateContent>
          </a:graphicData>
        </a:graphic>
      </p:graphicFrame>
      <p:sp>
        <p:nvSpPr>
          <p:cNvPr id="2" name="Slide Number Placeholder 1">
            <a:extLst>
              <a:ext uri="{FF2B5EF4-FFF2-40B4-BE49-F238E27FC236}">
                <a16:creationId xmlns:a16="http://schemas.microsoft.com/office/drawing/2014/main" id="{09A401F3-D99F-4B69-9F79-DF54472B4004}"/>
              </a:ext>
            </a:extLst>
          </p:cNvPr>
          <p:cNvSpPr>
            <a:spLocks noGrp="1"/>
          </p:cNvSpPr>
          <p:nvPr>
            <p:ph type="sldNum" sz="quarter" idx="12"/>
          </p:nvPr>
        </p:nvSpPr>
        <p:spPr>
          <a:xfrm>
            <a:off x="9881461" y="6492875"/>
            <a:ext cx="2743200" cy="365125"/>
          </a:xfrm>
        </p:spPr>
        <p:txBody>
          <a:bodyPr/>
          <a:lstStyle/>
          <a:p>
            <a:fld id="{5788306B-CD7C-4478-88C0-CB212E0D2052}" type="slidenum">
              <a:rPr lang="en-US" smtClean="0"/>
              <a:t>29</a:t>
            </a:fld>
            <a:r>
              <a:rPr lang="en-US" dirty="0"/>
              <a:t>D</a:t>
            </a:r>
          </a:p>
        </p:txBody>
      </p:sp>
    </p:spTree>
    <p:extLst>
      <p:ext uri="{BB962C8B-B14F-4D97-AF65-F5344CB8AC3E}">
        <p14:creationId xmlns:p14="http://schemas.microsoft.com/office/powerpoint/2010/main" val="363576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4D7FF-657F-4AD8-B6AA-7A8E1561445F}"/>
              </a:ext>
            </a:extLst>
          </p:cNvPr>
          <p:cNvSpPr>
            <a:spLocks noGrp="1"/>
          </p:cNvSpPr>
          <p:nvPr>
            <p:ph type="title"/>
          </p:nvPr>
        </p:nvSpPr>
        <p:spPr/>
        <p:txBody>
          <a:bodyPr/>
          <a:lstStyle/>
          <a:p>
            <a:pPr algn="ctr"/>
            <a:r>
              <a:rPr lang="en-US" b="1" dirty="0"/>
              <a:t>Training Objectives</a:t>
            </a:r>
          </a:p>
        </p:txBody>
      </p:sp>
      <p:sp>
        <p:nvSpPr>
          <p:cNvPr id="3" name="Content Placeholder 2">
            <a:extLst>
              <a:ext uri="{FF2B5EF4-FFF2-40B4-BE49-F238E27FC236}">
                <a16:creationId xmlns:a16="http://schemas.microsoft.com/office/drawing/2014/main" id="{E41F0FBA-B436-4F2C-ADA9-122F48966AF1}"/>
              </a:ext>
            </a:extLst>
          </p:cNvPr>
          <p:cNvSpPr>
            <a:spLocks noGrp="1"/>
          </p:cNvSpPr>
          <p:nvPr>
            <p:ph idx="1"/>
          </p:nvPr>
        </p:nvSpPr>
        <p:spPr>
          <a:xfrm>
            <a:off x="699247" y="1752600"/>
            <a:ext cx="11298019" cy="4424363"/>
          </a:xfrm>
        </p:spPr>
        <p:txBody>
          <a:bodyPr>
            <a:normAutofit/>
          </a:bodyPr>
          <a:lstStyle/>
          <a:p>
            <a:r>
              <a:rPr lang="en-US" sz="4200" dirty="0"/>
              <a:t>Provide an overview of </a:t>
            </a:r>
            <a:r>
              <a:rPr lang="en-US" sz="4200" i="1" dirty="0"/>
              <a:t>Stoplight Healthy Living </a:t>
            </a:r>
          </a:p>
          <a:p>
            <a:r>
              <a:rPr lang="en-US" sz="4200" dirty="0"/>
              <a:t>Review activities and materials for the six sessions</a:t>
            </a:r>
          </a:p>
          <a:p>
            <a:r>
              <a:rPr lang="en-US" sz="4200" dirty="0"/>
              <a:t>Explain data collection tools and procedures</a:t>
            </a:r>
          </a:p>
          <a:p>
            <a:r>
              <a:rPr lang="en-US" sz="4200" dirty="0"/>
              <a:t>Answer questions</a:t>
            </a:r>
          </a:p>
          <a:p>
            <a:r>
              <a:rPr lang="en-US" sz="4200" dirty="0"/>
              <a:t>Confirm schedule for 6 sessions and 6 technical assistance teleconferences</a:t>
            </a:r>
          </a:p>
          <a:p>
            <a:pPr marL="0" indent="0">
              <a:buNone/>
            </a:pPr>
            <a:endParaRPr lang="en-US" dirty="0"/>
          </a:p>
        </p:txBody>
      </p:sp>
      <p:sp>
        <p:nvSpPr>
          <p:cNvPr id="4" name="Footer Placeholder 3">
            <a:extLst>
              <a:ext uri="{FF2B5EF4-FFF2-40B4-BE49-F238E27FC236}">
                <a16:creationId xmlns:a16="http://schemas.microsoft.com/office/drawing/2014/main" id="{05EF5612-9EF8-4E07-9755-578E43C6E80E}"/>
              </a:ext>
            </a:extLst>
          </p:cNvPr>
          <p:cNvSpPr>
            <a:spLocks noGrp="1"/>
          </p:cNvSpPr>
          <p:nvPr>
            <p:ph type="ftr" sz="quarter" idx="11"/>
          </p:nvPr>
        </p:nvSpPr>
        <p:spPr>
          <a:xfrm>
            <a:off x="11218197" y="6492875"/>
            <a:ext cx="1145308" cy="544513"/>
          </a:xfrm>
        </p:spPr>
        <p:txBody>
          <a:bodyPr/>
          <a:lstStyle/>
          <a:p>
            <a:r>
              <a:rPr lang="en-US" dirty="0"/>
              <a:t>  3 D</a:t>
            </a:r>
          </a:p>
        </p:txBody>
      </p:sp>
    </p:spTree>
    <p:extLst>
      <p:ext uri="{BB962C8B-B14F-4D97-AF65-F5344CB8AC3E}">
        <p14:creationId xmlns:p14="http://schemas.microsoft.com/office/powerpoint/2010/main" val="2669406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920798-F09A-4C7E-ABCE-ED8706B1F79C}"/>
              </a:ext>
            </a:extLst>
          </p:cNvPr>
          <p:cNvSpPr>
            <a:spLocks noGrp="1"/>
          </p:cNvSpPr>
          <p:nvPr>
            <p:ph type="title"/>
          </p:nvPr>
        </p:nvSpPr>
        <p:spPr>
          <a:xfrm>
            <a:off x="976745" y="2655743"/>
            <a:ext cx="10515600" cy="1325563"/>
          </a:xfrm>
        </p:spPr>
        <p:txBody>
          <a:bodyPr>
            <a:normAutofit/>
          </a:bodyPr>
          <a:lstStyle/>
          <a:p>
            <a:pPr algn="ctr"/>
            <a:r>
              <a:rPr lang="en-US" sz="7200" b="1" dirty="0"/>
              <a:t>Q &amp; A</a:t>
            </a:r>
          </a:p>
        </p:txBody>
      </p:sp>
    </p:spTree>
    <p:extLst>
      <p:ext uri="{BB962C8B-B14F-4D97-AF65-F5344CB8AC3E}">
        <p14:creationId xmlns:p14="http://schemas.microsoft.com/office/powerpoint/2010/main" val="2270366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FFA45E-6600-452B-8C87-8693B1F8EEB9}"/>
              </a:ext>
            </a:extLst>
          </p:cNvPr>
          <p:cNvSpPr>
            <a:spLocks noGrp="1"/>
          </p:cNvSpPr>
          <p:nvPr>
            <p:ph type="title"/>
          </p:nvPr>
        </p:nvSpPr>
        <p:spPr>
          <a:xfrm>
            <a:off x="694979" y="23598"/>
            <a:ext cx="10515600" cy="1325563"/>
          </a:xfrm>
        </p:spPr>
        <p:txBody>
          <a:bodyPr/>
          <a:lstStyle/>
          <a:p>
            <a:r>
              <a:rPr lang="en-US" dirty="0"/>
              <a:t>The End!</a:t>
            </a:r>
          </a:p>
        </p:txBody>
      </p:sp>
      <p:pic>
        <p:nvPicPr>
          <p:cNvPr id="2" name="Picture 1" descr="A kid at the beach with a caption saying, &quot;Thank you! You rock!&quot;">
            <a:extLst>
              <a:ext uri="{FF2B5EF4-FFF2-40B4-BE49-F238E27FC236}">
                <a16:creationId xmlns:a16="http://schemas.microsoft.com/office/drawing/2014/main" id="{C39DC37B-C5C1-4091-B790-3616FE88461F}"/>
              </a:ext>
            </a:extLst>
          </p:cNvPr>
          <p:cNvPicPr>
            <a:picLocks noChangeAspect="1"/>
          </p:cNvPicPr>
          <p:nvPr/>
        </p:nvPicPr>
        <p:blipFill>
          <a:blip r:embed="rId3"/>
          <a:stretch>
            <a:fillRect/>
          </a:stretch>
        </p:blipFill>
        <p:spPr>
          <a:xfrm>
            <a:off x="2762250" y="1062037"/>
            <a:ext cx="6667500" cy="4733925"/>
          </a:xfrm>
          <a:prstGeom prst="rect">
            <a:avLst/>
          </a:prstGeom>
        </p:spPr>
      </p:pic>
      <p:sp>
        <p:nvSpPr>
          <p:cNvPr id="3" name="Content Placeholder 2">
            <a:extLst>
              <a:ext uri="{FF2B5EF4-FFF2-40B4-BE49-F238E27FC236}">
                <a16:creationId xmlns:a16="http://schemas.microsoft.com/office/drawing/2014/main" id="{C97B1729-92BE-4582-9FCC-B32E51A05F09}"/>
              </a:ext>
            </a:extLst>
          </p:cNvPr>
          <p:cNvSpPr>
            <a:spLocks noGrp="1"/>
          </p:cNvSpPr>
          <p:nvPr>
            <p:ph idx="1"/>
          </p:nvPr>
        </p:nvSpPr>
        <p:spPr>
          <a:xfrm>
            <a:off x="838200" y="5795962"/>
            <a:ext cx="10515600" cy="661987"/>
          </a:xfrm>
        </p:spPr>
        <p:txBody>
          <a:bodyPr>
            <a:normAutofit fontScale="70000" lnSpcReduction="20000"/>
          </a:bodyPr>
          <a:lstStyle/>
          <a:p>
            <a:pPr marL="0" indent="0" algn="ctr">
              <a:buNone/>
            </a:pPr>
            <a:r>
              <a:rPr lang="en-US" sz="7200" dirty="0"/>
              <a:t>Q &amp; A</a:t>
            </a:r>
          </a:p>
        </p:txBody>
      </p:sp>
    </p:spTree>
    <p:extLst>
      <p:ext uri="{BB962C8B-B14F-4D97-AF65-F5344CB8AC3E}">
        <p14:creationId xmlns:p14="http://schemas.microsoft.com/office/powerpoint/2010/main" val="1514165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5F84A-1FAC-474A-951E-8F6F81C7BA81}"/>
              </a:ext>
            </a:extLst>
          </p:cNvPr>
          <p:cNvSpPr>
            <a:spLocks noGrp="1"/>
          </p:cNvSpPr>
          <p:nvPr>
            <p:ph type="title"/>
          </p:nvPr>
        </p:nvSpPr>
        <p:spPr>
          <a:xfrm>
            <a:off x="838200" y="193964"/>
            <a:ext cx="10515600" cy="740764"/>
          </a:xfrm>
        </p:spPr>
        <p:txBody>
          <a:bodyPr>
            <a:normAutofit/>
          </a:bodyPr>
          <a:lstStyle/>
          <a:p>
            <a:pPr algn="ctr"/>
            <a:r>
              <a:rPr lang="en-US" b="1" dirty="0"/>
              <a:t>Stoplight Purpose</a:t>
            </a:r>
          </a:p>
        </p:txBody>
      </p:sp>
      <p:sp>
        <p:nvSpPr>
          <p:cNvPr id="3" name="Content Placeholder 2">
            <a:extLst>
              <a:ext uri="{FF2B5EF4-FFF2-40B4-BE49-F238E27FC236}">
                <a16:creationId xmlns:a16="http://schemas.microsoft.com/office/drawing/2014/main" id="{9F07477B-3919-491B-ABC1-958A477489F8}"/>
              </a:ext>
            </a:extLst>
          </p:cNvPr>
          <p:cNvSpPr>
            <a:spLocks noGrp="1"/>
          </p:cNvSpPr>
          <p:nvPr>
            <p:ph sz="half" idx="1"/>
          </p:nvPr>
        </p:nvSpPr>
        <p:spPr>
          <a:xfrm>
            <a:off x="242047" y="1129553"/>
            <a:ext cx="8534400" cy="5363322"/>
          </a:xfrm>
        </p:spPr>
        <p:txBody>
          <a:bodyPr>
            <a:normAutofit fontScale="92500" lnSpcReduction="10000"/>
          </a:bodyPr>
          <a:lstStyle/>
          <a:p>
            <a:r>
              <a:rPr lang="en-US" sz="3500" dirty="0"/>
              <a:t>To address health disparities* of adults with intellectual disability (IDD) by promoting good nutrition, increased physical activity and increased water consumption by:</a:t>
            </a:r>
            <a:br>
              <a:rPr lang="en-US" sz="3500" dirty="0"/>
            </a:br>
            <a:endParaRPr lang="en-US" sz="3500" dirty="0"/>
          </a:p>
          <a:p>
            <a:pPr lvl="1"/>
            <a:r>
              <a:rPr lang="en-US" sz="3500" dirty="0"/>
              <a:t>Providing opportunities to learn about the importance of and how to implement: </a:t>
            </a:r>
          </a:p>
          <a:p>
            <a:pPr lvl="2"/>
            <a:r>
              <a:rPr lang="en-US" sz="3100" dirty="0"/>
              <a:t>Healthy food and drink choices</a:t>
            </a:r>
          </a:p>
          <a:p>
            <a:pPr lvl="2"/>
            <a:r>
              <a:rPr lang="en-US" sz="3100" dirty="0"/>
              <a:t>Physical activity</a:t>
            </a:r>
          </a:p>
          <a:p>
            <a:pPr marL="457200" lvl="1" indent="0">
              <a:buNone/>
            </a:pPr>
            <a:endParaRPr lang="en-US" sz="2800" dirty="0"/>
          </a:p>
          <a:p>
            <a:pPr marL="457200" lvl="1" indent="0">
              <a:buNone/>
            </a:pPr>
            <a:r>
              <a:rPr lang="en-US" sz="3000" dirty="0"/>
              <a:t>*health disparities are defined as </a:t>
            </a:r>
            <a:r>
              <a:rPr lang="en-US" sz="3000" i="1" dirty="0"/>
              <a:t>preventable</a:t>
            </a:r>
            <a:r>
              <a:rPr lang="en-US" sz="3000" dirty="0"/>
              <a:t> differences in health of a specific group within the overall population </a:t>
            </a:r>
          </a:p>
          <a:p>
            <a:endParaRPr lang="en-US" dirty="0"/>
          </a:p>
        </p:txBody>
      </p:sp>
      <p:pic>
        <p:nvPicPr>
          <p:cNvPr id="5" name="Content Placeholder 4" descr="Lady eating a piece of bread with a spread on it.">
            <a:extLst>
              <a:ext uri="{FF2B5EF4-FFF2-40B4-BE49-F238E27FC236}">
                <a16:creationId xmlns:a16="http://schemas.microsoft.com/office/drawing/2014/main" id="{E875C709-A3B9-4453-A427-3392A32A1CE4}"/>
              </a:ext>
            </a:extLst>
          </p:cNvPr>
          <p:cNvPicPr>
            <a:picLocks noGrp="1" noChangeAspect="1"/>
          </p:cNvPicPr>
          <p:nvPr>
            <p:ph sz="half" idx="2"/>
          </p:nvPr>
        </p:nvPicPr>
        <p:blipFill>
          <a:blip r:embed="rId3"/>
          <a:stretch>
            <a:fillRect/>
          </a:stretch>
        </p:blipFill>
        <p:spPr>
          <a:xfrm>
            <a:off x="9126071" y="1849219"/>
            <a:ext cx="2698376" cy="4074053"/>
          </a:xfrm>
          <a:prstGeom prst="rect">
            <a:avLst/>
          </a:prstGeom>
        </p:spPr>
      </p:pic>
      <p:sp>
        <p:nvSpPr>
          <p:cNvPr id="4" name="Slide Number Placeholder 3">
            <a:extLst>
              <a:ext uri="{FF2B5EF4-FFF2-40B4-BE49-F238E27FC236}">
                <a16:creationId xmlns:a16="http://schemas.microsoft.com/office/drawing/2014/main" id="{3B16E2AA-59A0-4BB3-92C1-9D2F6389E6D0}"/>
              </a:ext>
            </a:extLst>
          </p:cNvPr>
          <p:cNvSpPr>
            <a:spLocks noGrp="1"/>
          </p:cNvSpPr>
          <p:nvPr>
            <p:ph type="sldNum" sz="quarter" idx="12"/>
          </p:nvPr>
        </p:nvSpPr>
        <p:spPr>
          <a:xfrm>
            <a:off x="9285559" y="6492875"/>
            <a:ext cx="2828636" cy="542348"/>
          </a:xfrm>
        </p:spPr>
        <p:txBody>
          <a:bodyPr/>
          <a:lstStyle/>
          <a:p>
            <a:r>
              <a:rPr lang="en-US" dirty="0"/>
              <a:t>                                        4 D</a:t>
            </a:r>
          </a:p>
          <a:p>
            <a:r>
              <a:rPr lang="en-US" dirty="0"/>
              <a:t>                    </a:t>
            </a:r>
          </a:p>
        </p:txBody>
      </p:sp>
    </p:spTree>
    <p:extLst>
      <p:ext uri="{BB962C8B-B14F-4D97-AF65-F5344CB8AC3E}">
        <p14:creationId xmlns:p14="http://schemas.microsoft.com/office/powerpoint/2010/main" val="2329245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49EE6-CAAE-434A-83E1-7F90E62B6ADA}"/>
              </a:ext>
            </a:extLst>
          </p:cNvPr>
          <p:cNvSpPr>
            <a:spLocks noGrp="1"/>
          </p:cNvSpPr>
          <p:nvPr>
            <p:ph type="title"/>
          </p:nvPr>
        </p:nvSpPr>
        <p:spPr>
          <a:xfrm>
            <a:off x="706582" y="267515"/>
            <a:ext cx="10647218" cy="1057672"/>
          </a:xfrm>
        </p:spPr>
        <p:txBody>
          <a:bodyPr>
            <a:normAutofit/>
          </a:bodyPr>
          <a:lstStyle/>
          <a:p>
            <a:pPr algn="ctr"/>
            <a:r>
              <a:rPr lang="en-US" b="1" dirty="0"/>
              <a:t>Program Overview</a:t>
            </a:r>
          </a:p>
        </p:txBody>
      </p:sp>
      <p:sp>
        <p:nvSpPr>
          <p:cNvPr id="4" name="AutoShape 2" descr="Image result for stoplight whoa">
            <a:extLst>
              <a:ext uri="{C183D7F6-B498-43B3-948B-1728B52AA6E4}">
                <adec:decorative xmlns:adec="http://schemas.microsoft.com/office/drawing/2017/decorative" val="0"/>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a:extLst>
              <a:ext uri="{FF2B5EF4-FFF2-40B4-BE49-F238E27FC236}">
                <a16:creationId xmlns:a16="http://schemas.microsoft.com/office/drawing/2014/main" id="{B302B1EE-F0AD-4AE3-879D-E97D413C979D}"/>
              </a:ext>
            </a:extLst>
          </p:cNvPr>
          <p:cNvSpPr>
            <a:spLocks noGrp="1"/>
          </p:cNvSpPr>
          <p:nvPr>
            <p:ph idx="1"/>
          </p:nvPr>
        </p:nvSpPr>
        <p:spPr>
          <a:xfrm>
            <a:off x="546847" y="1302327"/>
            <a:ext cx="11405596" cy="5311019"/>
          </a:xfrm>
        </p:spPr>
        <p:txBody>
          <a:bodyPr>
            <a:normAutofit/>
          </a:bodyPr>
          <a:lstStyle/>
          <a:p>
            <a:r>
              <a:rPr lang="en-US" dirty="0"/>
              <a:t>Extends an existing evidence-based program: The Stoplight Diet</a:t>
            </a:r>
          </a:p>
          <a:p>
            <a:r>
              <a:rPr lang="en-US" dirty="0"/>
              <a:t>Uses a simple visual method of distinguishing healthy foods from less healthy and unhealthy foods with the color scheme of a stoplight:</a:t>
            </a:r>
          </a:p>
          <a:p>
            <a:pPr lvl="1"/>
            <a:r>
              <a:rPr lang="en-US" sz="2800" dirty="0"/>
              <a:t>Green (Go, eat all you want) (e.g., apples and carrots)</a:t>
            </a:r>
          </a:p>
          <a:p>
            <a:pPr lvl="1"/>
            <a:r>
              <a:rPr lang="en-US" sz="2800" dirty="0"/>
              <a:t>Yellow (Slow, use caution) (e.g., eggs and peanut butter)</a:t>
            </a:r>
          </a:p>
          <a:p>
            <a:pPr lvl="1"/>
            <a:r>
              <a:rPr lang="en-US" sz="2800" dirty="0"/>
              <a:t>Red (Whoa, eat rarely or never) (e.g., cookies and cake)</a:t>
            </a:r>
          </a:p>
          <a:p>
            <a:r>
              <a:rPr lang="en-US" dirty="0"/>
              <a:t>Has been used successfully in several weight loss trials with adults with IDD and with mobility impairments</a:t>
            </a:r>
          </a:p>
          <a:p>
            <a:r>
              <a:rPr lang="en-US" dirty="0"/>
              <a:t>Expanded from narrow focus on weight loss to emphasize health behaviors including increased physical activity and water consumption</a:t>
            </a:r>
          </a:p>
          <a:p>
            <a:pPr marL="457200" lvl="1" indent="0">
              <a:buNone/>
            </a:pPr>
            <a:endParaRPr lang="en-US" dirty="0"/>
          </a:p>
          <a:p>
            <a:pPr lvl="1"/>
            <a:endParaRPr lang="en-US" dirty="0"/>
          </a:p>
          <a:p>
            <a:endParaRPr lang="en-US" dirty="0"/>
          </a:p>
        </p:txBody>
      </p:sp>
      <p:pic>
        <p:nvPicPr>
          <p:cNvPr id="1030" name="Picture 6" descr="Image result for stoplight who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7048" y="2681564"/>
            <a:ext cx="1428750" cy="117157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9642AE98-35FC-4952-8106-25936790E864}"/>
              </a:ext>
            </a:extLst>
          </p:cNvPr>
          <p:cNvSpPr>
            <a:spLocks noGrp="1"/>
          </p:cNvSpPr>
          <p:nvPr>
            <p:ph type="ftr" sz="quarter" idx="11"/>
          </p:nvPr>
        </p:nvSpPr>
        <p:spPr>
          <a:xfrm>
            <a:off x="11353800" y="6278706"/>
            <a:ext cx="958515" cy="579294"/>
          </a:xfrm>
        </p:spPr>
        <p:txBody>
          <a:bodyPr/>
          <a:lstStyle/>
          <a:p>
            <a:r>
              <a:rPr lang="en-US" dirty="0"/>
              <a:t>                                                               5 D</a:t>
            </a:r>
          </a:p>
        </p:txBody>
      </p:sp>
    </p:spTree>
    <p:extLst>
      <p:ext uri="{BB962C8B-B14F-4D97-AF65-F5344CB8AC3E}">
        <p14:creationId xmlns:p14="http://schemas.microsoft.com/office/powerpoint/2010/main" val="1253114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00268-F48C-44F4-81E2-BF323362BC5D}"/>
              </a:ext>
            </a:extLst>
          </p:cNvPr>
          <p:cNvSpPr>
            <a:spLocks noGrp="1"/>
          </p:cNvSpPr>
          <p:nvPr>
            <p:ph type="title"/>
          </p:nvPr>
        </p:nvSpPr>
        <p:spPr>
          <a:xfrm>
            <a:off x="838200" y="365126"/>
            <a:ext cx="10515600" cy="1012914"/>
          </a:xfrm>
        </p:spPr>
        <p:txBody>
          <a:bodyPr>
            <a:noAutofit/>
          </a:bodyPr>
          <a:lstStyle/>
          <a:p>
            <a:pPr algn="ctr"/>
            <a:r>
              <a:rPr lang="en-US" b="1" dirty="0"/>
              <a:t>Foundational Concepts</a:t>
            </a:r>
            <a:br>
              <a:rPr lang="en-US" sz="4000" b="1" dirty="0"/>
            </a:br>
            <a:endParaRPr lang="en-US" sz="4000" b="1" dirty="0"/>
          </a:p>
        </p:txBody>
      </p:sp>
      <p:sp>
        <p:nvSpPr>
          <p:cNvPr id="3" name="Content Placeholder 2">
            <a:extLst>
              <a:ext uri="{FF2B5EF4-FFF2-40B4-BE49-F238E27FC236}">
                <a16:creationId xmlns:a16="http://schemas.microsoft.com/office/drawing/2014/main" id="{7A51BD43-003F-4B22-8176-AD730D4B94FA}"/>
              </a:ext>
            </a:extLst>
          </p:cNvPr>
          <p:cNvSpPr>
            <a:spLocks noGrp="1"/>
          </p:cNvSpPr>
          <p:nvPr>
            <p:ph idx="1"/>
          </p:nvPr>
        </p:nvSpPr>
        <p:spPr>
          <a:xfrm>
            <a:off x="440268" y="1219200"/>
            <a:ext cx="11446932" cy="5273674"/>
          </a:xfrm>
        </p:spPr>
        <p:txBody>
          <a:bodyPr>
            <a:normAutofit/>
          </a:bodyPr>
          <a:lstStyle/>
          <a:p>
            <a:pPr lvl="0"/>
            <a:r>
              <a:rPr lang="en-US" sz="3000" dirty="0"/>
              <a:t>Promote choice and self-determination for participants</a:t>
            </a:r>
          </a:p>
          <a:p>
            <a:pPr lvl="0"/>
            <a:r>
              <a:rPr lang="en-US" sz="3000" dirty="0"/>
              <a:t>Focus on behavior change by reinforcing the importance of several healthy behaviors: </a:t>
            </a:r>
          </a:p>
          <a:p>
            <a:pPr lvl="1"/>
            <a:r>
              <a:rPr lang="en-US" sz="3000" dirty="0"/>
              <a:t>eating healthier foods </a:t>
            </a:r>
          </a:p>
          <a:p>
            <a:pPr lvl="1"/>
            <a:r>
              <a:rPr lang="en-US" sz="3000" dirty="0"/>
              <a:t>increasing physical activity </a:t>
            </a:r>
          </a:p>
          <a:p>
            <a:pPr lvl="1"/>
            <a:r>
              <a:rPr lang="en-US" sz="3000" dirty="0"/>
              <a:t>increasing water consumption</a:t>
            </a:r>
          </a:p>
          <a:p>
            <a:pPr lvl="0"/>
            <a:r>
              <a:rPr lang="en-US" sz="3000" dirty="0"/>
              <a:t>Involve disability service providers, such as case managers and direct support professionals (DSPs), who can provide ongoing support for healthy lifestyle choices after the formal program ends</a:t>
            </a:r>
          </a:p>
          <a:p>
            <a:pPr lvl="0"/>
            <a:r>
              <a:rPr lang="en-US" sz="3000" dirty="0"/>
              <a:t>Disseminate the program through disability service providers across the state via a train-the-trainer model</a:t>
            </a:r>
          </a:p>
          <a:p>
            <a:pPr marL="0" indent="0">
              <a:buNone/>
            </a:pPr>
            <a:endParaRPr lang="en-US" sz="3600" dirty="0"/>
          </a:p>
        </p:txBody>
      </p:sp>
      <p:sp>
        <p:nvSpPr>
          <p:cNvPr id="4" name="Footer Placeholder 3">
            <a:extLst>
              <a:ext uri="{FF2B5EF4-FFF2-40B4-BE49-F238E27FC236}">
                <a16:creationId xmlns:a16="http://schemas.microsoft.com/office/drawing/2014/main" id="{C75F66A7-77D7-4672-9F68-969BDF837289}"/>
              </a:ext>
            </a:extLst>
          </p:cNvPr>
          <p:cNvSpPr>
            <a:spLocks noGrp="1"/>
          </p:cNvSpPr>
          <p:nvPr>
            <p:ph type="ftr" sz="quarter" idx="11"/>
          </p:nvPr>
        </p:nvSpPr>
        <p:spPr>
          <a:xfrm>
            <a:off x="11112366" y="6212464"/>
            <a:ext cx="1549668" cy="560820"/>
          </a:xfrm>
        </p:spPr>
        <p:txBody>
          <a:bodyPr/>
          <a:lstStyle/>
          <a:p>
            <a:r>
              <a:rPr lang="en-US" dirty="0"/>
              <a:t>                                                                                                                         6  D</a:t>
            </a:r>
          </a:p>
        </p:txBody>
      </p:sp>
    </p:spTree>
    <p:extLst>
      <p:ext uri="{BB962C8B-B14F-4D97-AF65-F5344CB8AC3E}">
        <p14:creationId xmlns:p14="http://schemas.microsoft.com/office/powerpoint/2010/main" val="30550783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1CE5-A13D-4F84-A586-99E23B22A0BB}"/>
              </a:ext>
            </a:extLst>
          </p:cNvPr>
          <p:cNvSpPr>
            <a:spLocks noGrp="1"/>
          </p:cNvSpPr>
          <p:nvPr>
            <p:ph type="title"/>
          </p:nvPr>
        </p:nvSpPr>
        <p:spPr>
          <a:xfrm>
            <a:off x="7222209" y="2766218"/>
            <a:ext cx="4356315" cy="1325563"/>
          </a:xfrm>
        </p:spPr>
        <p:txBody>
          <a:bodyPr/>
          <a:lstStyle/>
          <a:p>
            <a:pPr algn="ctr"/>
            <a:r>
              <a:rPr lang="en-US" b="1" dirty="0"/>
              <a:t>Stoplight 2020</a:t>
            </a:r>
          </a:p>
        </p:txBody>
      </p:sp>
      <p:graphicFrame>
        <p:nvGraphicFramePr>
          <p:cNvPr id="4" name="Chart 3" descr="Gender of Stoplight Participants chart.">
            <a:extLst>
              <a:ext uri="{FF2B5EF4-FFF2-40B4-BE49-F238E27FC236}">
                <a16:creationId xmlns:a16="http://schemas.microsoft.com/office/drawing/2014/main" id="{085EE60F-15BC-4A2B-A716-5D0556237F0A}"/>
              </a:ext>
            </a:extLst>
          </p:cNvPr>
          <p:cNvGraphicFramePr>
            <a:graphicFrameLocks/>
          </p:cNvGraphicFramePr>
          <p:nvPr>
            <p:extLst>
              <p:ext uri="{D42A27DB-BD31-4B8C-83A1-F6EECF244321}">
                <p14:modId xmlns:p14="http://schemas.microsoft.com/office/powerpoint/2010/main" val="3403914635"/>
              </p:ext>
            </p:extLst>
          </p:nvPr>
        </p:nvGraphicFramePr>
        <p:xfrm>
          <a:off x="526719" y="562706"/>
          <a:ext cx="5974820" cy="523145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13B603BA-D7FD-47C2-B0F3-401739C42C93}"/>
              </a:ext>
            </a:extLst>
          </p:cNvPr>
          <p:cNvSpPr>
            <a:spLocks noGrp="1"/>
          </p:cNvSpPr>
          <p:nvPr>
            <p:ph type="sldNum" sz="quarter" idx="12"/>
          </p:nvPr>
        </p:nvSpPr>
        <p:spPr>
          <a:xfrm>
            <a:off x="10477901" y="6492875"/>
            <a:ext cx="1592179" cy="365125"/>
          </a:xfrm>
        </p:spPr>
        <p:txBody>
          <a:bodyPr/>
          <a:lstStyle/>
          <a:p>
            <a:fld id="{5788306B-CD7C-4478-88C0-CB212E0D2052}" type="slidenum">
              <a:rPr lang="en-US" smtClean="0"/>
              <a:t>7</a:t>
            </a:fld>
            <a:r>
              <a:rPr lang="en-US" dirty="0"/>
              <a:t>D</a:t>
            </a:r>
          </a:p>
        </p:txBody>
      </p:sp>
    </p:spTree>
    <p:extLst>
      <p:ext uri="{BB962C8B-B14F-4D97-AF65-F5344CB8AC3E}">
        <p14:creationId xmlns:p14="http://schemas.microsoft.com/office/powerpoint/2010/main" val="3111023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F9BB-285A-49AF-B6F6-F05AA28F3DA2}"/>
              </a:ext>
            </a:extLst>
          </p:cNvPr>
          <p:cNvSpPr>
            <a:spLocks noGrp="1"/>
          </p:cNvSpPr>
          <p:nvPr>
            <p:ph type="title"/>
          </p:nvPr>
        </p:nvSpPr>
        <p:spPr>
          <a:xfrm>
            <a:off x="674176" y="2000196"/>
            <a:ext cx="3665349" cy="1325563"/>
          </a:xfrm>
        </p:spPr>
        <p:txBody>
          <a:bodyPr/>
          <a:lstStyle/>
          <a:p>
            <a:r>
              <a:rPr lang="en-US" b="1" dirty="0"/>
              <a:t>Stoplight 2020 (continued)</a:t>
            </a:r>
          </a:p>
        </p:txBody>
      </p:sp>
      <p:graphicFrame>
        <p:nvGraphicFramePr>
          <p:cNvPr id="4" name="Chart 3" descr="Age of Stoplight Participants graph.">
            <a:extLst>
              <a:ext uri="{FF2B5EF4-FFF2-40B4-BE49-F238E27FC236}">
                <a16:creationId xmlns:a16="http://schemas.microsoft.com/office/drawing/2014/main" id="{38F48094-CB60-4151-A503-194DA9FB44D7}"/>
              </a:ext>
            </a:extLst>
          </p:cNvPr>
          <p:cNvGraphicFramePr>
            <a:graphicFrameLocks/>
          </p:cNvGraphicFramePr>
          <p:nvPr>
            <p:extLst>
              <p:ext uri="{D42A27DB-BD31-4B8C-83A1-F6EECF244321}">
                <p14:modId xmlns:p14="http://schemas.microsoft.com/office/powerpoint/2010/main" val="902287868"/>
              </p:ext>
            </p:extLst>
          </p:nvPr>
        </p:nvGraphicFramePr>
        <p:xfrm>
          <a:off x="5353842" y="612184"/>
          <a:ext cx="5999958" cy="4511217"/>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a:extLst>
              <a:ext uri="{FF2B5EF4-FFF2-40B4-BE49-F238E27FC236}">
                <a16:creationId xmlns:a16="http://schemas.microsoft.com/office/drawing/2014/main" id="{D7F8BAAC-8C46-4957-BE39-26E41050035F}"/>
              </a:ext>
            </a:extLst>
          </p:cNvPr>
          <p:cNvSpPr>
            <a:spLocks noGrp="1"/>
          </p:cNvSpPr>
          <p:nvPr>
            <p:ph type="sldNum" sz="quarter" idx="12"/>
          </p:nvPr>
        </p:nvSpPr>
        <p:spPr>
          <a:xfrm>
            <a:off x="10470396" y="6492875"/>
            <a:ext cx="2743200" cy="365125"/>
          </a:xfrm>
        </p:spPr>
        <p:txBody>
          <a:bodyPr/>
          <a:lstStyle/>
          <a:p>
            <a:fld id="{5788306B-CD7C-4478-88C0-CB212E0D2052}" type="slidenum">
              <a:rPr lang="en-US" smtClean="0"/>
              <a:t>8</a:t>
            </a:fld>
            <a:r>
              <a:rPr lang="en-US" dirty="0"/>
              <a:t>D</a:t>
            </a:r>
          </a:p>
        </p:txBody>
      </p:sp>
    </p:spTree>
    <p:extLst>
      <p:ext uri="{BB962C8B-B14F-4D97-AF65-F5344CB8AC3E}">
        <p14:creationId xmlns:p14="http://schemas.microsoft.com/office/powerpoint/2010/main" val="1520047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11F3-2586-4BC8-9E52-09EA5042787C}"/>
              </a:ext>
            </a:extLst>
          </p:cNvPr>
          <p:cNvSpPr>
            <a:spLocks noGrp="1"/>
          </p:cNvSpPr>
          <p:nvPr>
            <p:ph type="title"/>
          </p:nvPr>
        </p:nvSpPr>
        <p:spPr>
          <a:xfrm>
            <a:off x="838200" y="365125"/>
            <a:ext cx="10515600" cy="1325563"/>
          </a:xfrm>
        </p:spPr>
        <p:txBody>
          <a:bodyPr/>
          <a:lstStyle/>
          <a:p>
            <a:pPr algn="ctr"/>
            <a:r>
              <a:rPr lang="en-US" b="1" dirty="0"/>
              <a:t>Stoplight Across Kansas</a:t>
            </a:r>
          </a:p>
        </p:txBody>
      </p:sp>
      <p:pic>
        <p:nvPicPr>
          <p:cNvPr id="1026" name="Picture 2" descr="The state of Kansas with cities marked as Stoplight locations.">
            <a:extLst>
              <a:ext uri="{FF2B5EF4-FFF2-40B4-BE49-F238E27FC236}">
                <a16:creationId xmlns:a16="http://schemas.microsoft.com/office/drawing/2014/main" id="{4C140A07-7D0D-4CB0-9EEF-BA29C50462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185" y="1536479"/>
            <a:ext cx="7415980" cy="434455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0070B74-E1E4-4BD2-ACB1-3D5E093736AE}"/>
              </a:ext>
            </a:extLst>
          </p:cNvPr>
          <p:cNvSpPr>
            <a:spLocks noGrp="1"/>
          </p:cNvSpPr>
          <p:nvPr>
            <p:ph type="sldNum" sz="quarter" idx="12"/>
          </p:nvPr>
        </p:nvSpPr>
        <p:spPr>
          <a:xfrm>
            <a:off x="11023333" y="6492875"/>
            <a:ext cx="1168667" cy="365125"/>
          </a:xfrm>
        </p:spPr>
        <p:txBody>
          <a:bodyPr/>
          <a:lstStyle/>
          <a:p>
            <a:fld id="{5788306B-CD7C-4478-88C0-CB212E0D2052}" type="slidenum">
              <a:rPr lang="en-US" smtClean="0"/>
              <a:t>9</a:t>
            </a:fld>
            <a:r>
              <a:rPr lang="en-US" dirty="0"/>
              <a:t>D</a:t>
            </a:r>
          </a:p>
        </p:txBody>
      </p:sp>
    </p:spTree>
    <p:extLst>
      <p:ext uri="{BB962C8B-B14F-4D97-AF65-F5344CB8AC3E}">
        <p14:creationId xmlns:p14="http://schemas.microsoft.com/office/powerpoint/2010/main" val="3178101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C presentation.pptx" id="{789DC399-99CB-4988-B0C0-4AA985115520}" vid="{1A5C9A83-7E15-4FC5-8DF1-4BCAC60E4C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E95E77080C19E4E9ADA39AEB8D52632" ma:contentTypeVersion="13" ma:contentTypeDescription="Create a new document." ma:contentTypeScope="" ma:versionID="9f11887de85047ae7d213a4eab78bf2d">
  <xsd:schema xmlns:xsd="http://www.w3.org/2001/XMLSchema" xmlns:xs="http://www.w3.org/2001/XMLSchema" xmlns:p="http://schemas.microsoft.com/office/2006/metadata/properties" xmlns:ns3="dbe099af-7fc9-4435-ba29-e704dd94d992" xmlns:ns4="274ed7e4-5cd9-42f2-bea4-e77a1f4ecf5d" targetNamespace="http://schemas.microsoft.com/office/2006/metadata/properties" ma:root="true" ma:fieldsID="480bbc39f1a1946eb710d2fb4fca628e" ns3:_="" ns4:_="">
    <xsd:import namespace="dbe099af-7fc9-4435-ba29-e704dd94d992"/>
    <xsd:import namespace="274ed7e4-5cd9-42f2-bea4-e77a1f4ecf5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e099af-7fc9-4435-ba29-e704dd94d9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74ed7e4-5cd9-42f2-bea4-e77a1f4ecf5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18EB50-AF73-48CE-807C-62F29FE5A7C5}">
  <ds:schemaRefs>
    <ds:schemaRef ds:uri="http://schemas.microsoft.com/office/2006/metadata/properties"/>
    <ds:schemaRef ds:uri="http://schemas.openxmlformats.org/package/2006/metadata/core-properties"/>
    <ds:schemaRef ds:uri="http://purl.org/dc/terms/"/>
    <ds:schemaRef ds:uri="dbe099af-7fc9-4435-ba29-e704dd94d992"/>
    <ds:schemaRef ds:uri="http://schemas.microsoft.com/office/2006/documentManagement/types"/>
    <ds:schemaRef ds:uri="http://purl.org/dc/dcmitype/"/>
    <ds:schemaRef ds:uri="http://purl.org/dc/elements/1.1/"/>
    <ds:schemaRef ds:uri="274ed7e4-5cd9-42f2-bea4-e77a1f4ecf5d"/>
    <ds:schemaRef ds:uri="http://www.w3.org/XML/1998/namespace"/>
    <ds:schemaRef ds:uri="http://schemas.microsoft.com/office/infopath/2007/PartnerControls"/>
  </ds:schemaRefs>
</ds:datastoreItem>
</file>

<file path=customXml/itemProps2.xml><?xml version="1.0" encoding="utf-8"?>
<ds:datastoreItem xmlns:ds="http://schemas.openxmlformats.org/officeDocument/2006/customXml" ds:itemID="{11F2E4C4-D5B0-4D99-8CDF-7BE561075F71}">
  <ds:schemaRefs>
    <ds:schemaRef ds:uri="http://schemas.microsoft.com/sharepoint/v3/contenttype/forms"/>
  </ds:schemaRefs>
</ds:datastoreItem>
</file>

<file path=customXml/itemProps3.xml><?xml version="1.0" encoding="utf-8"?>
<ds:datastoreItem xmlns:ds="http://schemas.openxmlformats.org/officeDocument/2006/customXml" ds:itemID="{0D95E7B2-FE84-474A-B97D-D35DE777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e099af-7fc9-4435-ba29-e704dd94d992"/>
    <ds:schemaRef ds:uri="274ed7e4-5cd9-42f2-bea4-e77a1f4ecf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5314</TotalTime>
  <Words>1674</Words>
  <Application>Microsoft Office PowerPoint</Application>
  <PresentationFormat>Widescreen</PresentationFormat>
  <Paragraphs>222</Paragraphs>
  <Slides>31</Slides>
  <Notes>22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9" baseType="lpstr">
      <vt:lpstr>Arial</vt:lpstr>
      <vt:lpstr>Calibri</vt:lpstr>
      <vt:lpstr>Calibri Light</vt:lpstr>
      <vt:lpstr>Cambria Math</vt:lpstr>
      <vt:lpstr>Courier New</vt:lpstr>
      <vt:lpstr>Wingdings</vt:lpstr>
      <vt:lpstr>Office Theme</vt:lpstr>
      <vt:lpstr>Document</vt:lpstr>
      <vt:lpstr>Stoplight Healthy Living</vt:lpstr>
      <vt:lpstr>Staff</vt:lpstr>
      <vt:lpstr>Training Objectives</vt:lpstr>
      <vt:lpstr>Stoplight Purpose</vt:lpstr>
      <vt:lpstr>Program Overview</vt:lpstr>
      <vt:lpstr>Foundational Concepts </vt:lpstr>
      <vt:lpstr>Stoplight 2020</vt:lpstr>
      <vt:lpstr>Stoplight 2020 (continued)</vt:lpstr>
      <vt:lpstr>Stoplight Across Kansas</vt:lpstr>
      <vt:lpstr>Participant Goals</vt:lpstr>
      <vt:lpstr>Session Content</vt:lpstr>
      <vt:lpstr>Introduction to Manual</vt:lpstr>
      <vt:lpstr>Setting/Equipment </vt:lpstr>
      <vt:lpstr>Delivering the Sessions</vt:lpstr>
      <vt:lpstr>Session Themes</vt:lpstr>
      <vt:lpstr>Session One: Introduction </vt:lpstr>
      <vt:lpstr>Session Two: Get Moving</vt:lpstr>
      <vt:lpstr>Session Three: Healthy Drinks &amp; Snacks </vt:lpstr>
      <vt:lpstr>Session Four: Healthy Meal Preparation </vt:lpstr>
      <vt:lpstr>  Session Five: Shopping for Healthy Foods  </vt:lpstr>
      <vt:lpstr>Session Six:  Healthy Eating Out &amp; Celebration </vt:lpstr>
      <vt:lpstr>Program Completion &amp; Make Up Sessions</vt:lpstr>
      <vt:lpstr>Facilitator Checklists</vt:lpstr>
      <vt:lpstr>Memorandum of Partnership</vt:lpstr>
      <vt:lpstr>Letter to Supporters</vt:lpstr>
      <vt:lpstr>Technical Assistance</vt:lpstr>
      <vt:lpstr>Stoplight Supply Kits</vt:lpstr>
      <vt:lpstr>Evaluations (worksheets)</vt:lpstr>
      <vt:lpstr>Worksheet</vt:lpstr>
      <vt:lpstr>Q &amp; A</vt:lpstr>
      <vt:lpstr>The End!</vt:lpstr>
    </vt:vector>
  </TitlesOfParts>
  <Company>University of Kansas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Renault, Val</dc:creator>
  <cp:lastModifiedBy>Henley, Ryan Courtland</cp:lastModifiedBy>
  <cp:revision>101</cp:revision>
  <cp:lastPrinted>2019-03-13T19:01:35Z</cp:lastPrinted>
  <dcterms:created xsi:type="dcterms:W3CDTF">2016-09-13T19:45:22Z</dcterms:created>
  <dcterms:modified xsi:type="dcterms:W3CDTF">2021-07-30T16:44:04Z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0x010100EE95E77080C19E4E9ADA39AEB8D52632</vt:lpwstr>
  </property>
</Properties>
</file>